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7" r:id="rId3"/>
    <p:sldId id="258" r:id="rId4"/>
    <p:sldId id="259" r:id="rId5"/>
    <p:sldId id="262" r:id="rId6"/>
    <p:sldId id="263" r:id="rId7"/>
    <p:sldId id="260" r:id="rId8"/>
    <p:sldId id="261"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 id="278" r:id="rId23"/>
    <p:sldId id="279" r:id="rId24"/>
    <p:sldId id="280" r:id="rId25"/>
    <p:sldId id="281" r:id="rId26"/>
    <p:sldId id="282" r:id="rId27"/>
    <p:sldId id="283" r:id="rId28"/>
    <p:sldId id="28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82452" autoAdjust="0"/>
  </p:normalViewPr>
  <p:slideViewPr>
    <p:cSldViewPr snapToGrid="0">
      <p:cViewPr varScale="1">
        <p:scale>
          <a:sx n="88" d="100"/>
          <a:sy n="88" d="100"/>
        </p:scale>
        <p:origin x="135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FC180F-0D85-4A85-B1AA-47DB4B615283}" type="datetimeFigureOut">
              <a:rPr lang="en-US" smtClean="0"/>
              <a:t>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B81916-8E6A-4000-B618-4E437BC38EEB}" type="slidenum">
              <a:rPr lang="en-US" smtClean="0"/>
              <a:t>‹#›</a:t>
            </a:fld>
            <a:endParaRPr lang="en-US"/>
          </a:p>
        </p:txBody>
      </p:sp>
    </p:spTree>
    <p:extLst>
      <p:ext uri="{BB962C8B-B14F-4D97-AF65-F5344CB8AC3E}">
        <p14:creationId xmlns:p14="http://schemas.microsoft.com/office/powerpoint/2010/main" val="32232465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effectLst/>
                <a:latin typeface="Times New Roman" panose="02020603050405020304" pitchFamily="18" charset="0"/>
                <a:ea typeface="Times New Roman" panose="02020603050405020304" pitchFamily="18" charset="0"/>
                <a:cs typeface="Gautami" panose="020B0502040204020203" pitchFamily="34" charset="0"/>
              </a:rPr>
              <a:t>A deep learning framework is an interface, library or a tool which allows us to build deep learning models more easily and quickly, without getting into the details of underlying algorithms. They provide a clear and concise way for defining models using a collection of pre-built and optimized components.</a:t>
            </a:r>
            <a:endParaRPr lang="en-IN" sz="1800" dirty="0">
              <a:effectLst/>
              <a:latin typeface="Calibri" panose="020F0502020204030204" pitchFamily="34" charset="0"/>
              <a:ea typeface="Calibri" panose="020F0502020204030204" pitchFamily="34" charset="0"/>
              <a:cs typeface="Gautami" panose="020B0502040204020203" pitchFamily="34" charset="0"/>
            </a:endParaRPr>
          </a:p>
          <a:p>
            <a:endParaRPr lang="en-US" dirty="0"/>
          </a:p>
          <a:p>
            <a:r>
              <a:rPr lang="en-US" b="1" i="0" dirty="0">
                <a:solidFill>
                  <a:srgbClr val="202124"/>
                </a:solidFill>
                <a:effectLst/>
                <a:latin typeface="Google Sans Text"/>
              </a:rPr>
              <a:t>A library performs specific, well-defined operations.</a:t>
            </a:r>
            <a:r>
              <a:rPr lang="en-US" b="0" i="0" dirty="0">
                <a:solidFill>
                  <a:srgbClr val="202124"/>
                </a:solidFill>
                <a:effectLst/>
                <a:latin typeface="Google Sans Text"/>
              </a:rPr>
              <a:t> </a:t>
            </a:r>
            <a:r>
              <a:rPr lang="en-US" b="1" i="0" dirty="0">
                <a:solidFill>
                  <a:srgbClr val="202124"/>
                </a:solidFill>
                <a:effectLst/>
                <a:latin typeface="Google Sans Text"/>
              </a:rPr>
              <a:t>A framework is a skeleton where the application defines the "meat" of the operation by filling out the skeleton.</a:t>
            </a:r>
          </a:p>
          <a:p>
            <a:endParaRPr lang="en-US" b="1" i="0" dirty="0">
              <a:solidFill>
                <a:srgbClr val="202124"/>
              </a:solidFill>
              <a:effectLst/>
              <a:latin typeface="Google Sans Text"/>
            </a:endParaRPr>
          </a:p>
          <a:p>
            <a:r>
              <a:rPr lang="en-US" b="0" i="0" dirty="0">
                <a:solidFill>
                  <a:srgbClr val="202124"/>
                </a:solidFill>
                <a:effectLst/>
                <a:latin typeface="Google Sans Text"/>
              </a:rPr>
              <a:t>When you use a library, you are in charge of the flow of the application. You are choosing when and where to call the library. When you use a framework, the framework is in charge of the flow</a:t>
            </a:r>
            <a:endParaRPr lang="en-US" dirty="0"/>
          </a:p>
        </p:txBody>
      </p:sp>
      <p:sp>
        <p:nvSpPr>
          <p:cNvPr id="4" name="Slide Number Placeholder 3"/>
          <p:cNvSpPr>
            <a:spLocks noGrp="1"/>
          </p:cNvSpPr>
          <p:nvPr>
            <p:ph type="sldNum" sz="quarter" idx="5"/>
          </p:nvPr>
        </p:nvSpPr>
        <p:spPr/>
        <p:txBody>
          <a:bodyPr/>
          <a:lstStyle/>
          <a:p>
            <a:fld id="{31B81916-8E6A-4000-B618-4E437BC38EEB}" type="slidenum">
              <a:rPr lang="en-US" smtClean="0"/>
              <a:t>1</a:t>
            </a:fld>
            <a:endParaRPr lang="en-US"/>
          </a:p>
        </p:txBody>
      </p:sp>
    </p:spTree>
    <p:extLst>
      <p:ext uri="{BB962C8B-B14F-4D97-AF65-F5344CB8AC3E}">
        <p14:creationId xmlns:p14="http://schemas.microsoft.com/office/powerpoint/2010/main" val="4262083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800" dirty="0">
                <a:effectLst/>
                <a:latin typeface="Times New Roman" panose="02020603050405020304" pitchFamily="18" charset="0"/>
                <a:ea typeface="Times New Roman" panose="02020603050405020304" pitchFamily="18" charset="0"/>
              </a:rPr>
              <a:t>Instead of writing hundreds of lines of code, we can use a suitable framework to help us to build such a model quickly. </a:t>
            </a:r>
            <a:endParaRPr lang="en-US" dirty="0"/>
          </a:p>
        </p:txBody>
      </p:sp>
      <p:sp>
        <p:nvSpPr>
          <p:cNvPr id="4" name="Slide Number Placeholder 3"/>
          <p:cNvSpPr>
            <a:spLocks noGrp="1"/>
          </p:cNvSpPr>
          <p:nvPr>
            <p:ph type="sldNum" sz="quarter" idx="5"/>
          </p:nvPr>
        </p:nvSpPr>
        <p:spPr/>
        <p:txBody>
          <a:bodyPr/>
          <a:lstStyle/>
          <a:p>
            <a:fld id="{31B81916-8E6A-4000-B618-4E437BC38EEB}" type="slidenum">
              <a:rPr lang="en-US" smtClean="0"/>
              <a:t>2</a:t>
            </a:fld>
            <a:endParaRPr lang="en-US"/>
          </a:p>
        </p:txBody>
      </p:sp>
    </p:spTree>
    <p:extLst>
      <p:ext uri="{BB962C8B-B14F-4D97-AF65-F5344CB8AC3E}">
        <p14:creationId xmlns:p14="http://schemas.microsoft.com/office/powerpoint/2010/main" val="1901805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B81916-8E6A-4000-B618-4E437BC38EEB}" type="slidenum">
              <a:rPr lang="en-US" smtClean="0"/>
              <a:t>4</a:t>
            </a:fld>
            <a:endParaRPr lang="en-US"/>
          </a:p>
        </p:txBody>
      </p:sp>
    </p:spTree>
    <p:extLst>
      <p:ext uri="{BB962C8B-B14F-4D97-AF65-F5344CB8AC3E}">
        <p14:creationId xmlns:p14="http://schemas.microsoft.com/office/powerpoint/2010/main" val="2312857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800" dirty="0" err="1">
                <a:effectLst/>
                <a:latin typeface="Times New Roman" panose="02020603050405020304" pitchFamily="18" charset="0"/>
                <a:ea typeface="Times New Roman" panose="02020603050405020304" pitchFamily="18" charset="0"/>
              </a:rPr>
              <a:t>Keras</a:t>
            </a:r>
            <a:r>
              <a:rPr lang="en-IN" sz="1800" dirty="0">
                <a:effectLst/>
                <a:latin typeface="Times New Roman" panose="02020603050405020304" pitchFamily="18" charset="0"/>
                <a:ea typeface="Times New Roman" panose="02020603050405020304" pitchFamily="18" charset="0"/>
              </a:rPr>
              <a:t> is an open-source neural-network library written in Python. It is capable of running on top of TensorFlow, Microsoft Cognitive Toolkit, Theano, or </a:t>
            </a:r>
            <a:r>
              <a:rPr lang="en-IN" sz="1800" dirty="0" err="1">
                <a:effectLst/>
                <a:latin typeface="Times New Roman" panose="02020603050405020304" pitchFamily="18" charset="0"/>
                <a:ea typeface="Times New Roman" panose="02020603050405020304" pitchFamily="18" charset="0"/>
              </a:rPr>
              <a:t>PlaidML</a:t>
            </a:r>
            <a:r>
              <a:rPr lang="en-IN" sz="1800" dirty="0">
                <a:effectLst/>
                <a:latin typeface="Times New Roman" panose="02020603050405020304" pitchFamily="18" charset="0"/>
                <a:ea typeface="Times New Roman" panose="02020603050405020304" pitchFamily="18" charset="0"/>
              </a:rPr>
              <a:t>. Designed to enable fast experimentation with deep neural networks, it focuses on being user-friendly, modular, and extensible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10C83A-92D5-4773-AD35-A1FD6845DC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9596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N" sz="1800" dirty="0">
                <a:effectLst/>
                <a:latin typeface="Times New Roman" panose="02020603050405020304" pitchFamily="18" charset="0"/>
                <a:ea typeface="Times New Roman" panose="02020603050405020304" pitchFamily="18" charset="0"/>
                <a:cs typeface="Gautami" panose="020B0502040204020203" pitchFamily="34" charset="0"/>
              </a:rPr>
              <a:t>We can broadly classify models in </a:t>
            </a:r>
            <a:r>
              <a:rPr lang="en-IN" sz="1800" dirty="0" err="1">
                <a:effectLst/>
                <a:latin typeface="Times New Roman" panose="02020603050405020304" pitchFamily="18" charset="0"/>
                <a:ea typeface="Times New Roman" panose="02020603050405020304" pitchFamily="18" charset="0"/>
                <a:cs typeface="Gautami" panose="020B0502040204020203" pitchFamily="34" charset="0"/>
              </a:rPr>
              <a:t>Keras</a:t>
            </a:r>
            <a:r>
              <a:rPr lang="en-IN" sz="1800" dirty="0">
                <a:effectLst/>
                <a:latin typeface="Times New Roman" panose="02020603050405020304" pitchFamily="18" charset="0"/>
                <a:ea typeface="Times New Roman" panose="02020603050405020304" pitchFamily="18" charset="0"/>
                <a:cs typeface="Gautami" panose="020B0502040204020203" pitchFamily="34" charset="0"/>
              </a:rPr>
              <a:t> into two categories:</a:t>
            </a:r>
            <a:endParaRPr lang="en-IN" sz="1800" dirty="0">
              <a:effectLst/>
              <a:latin typeface="Calibri" panose="020F0502020204030204" pitchFamily="34" charset="0"/>
              <a:ea typeface="Calibri" panose="020F0502020204030204" pitchFamily="34" charset="0"/>
              <a:cs typeface="Gautami" panose="020B0502040204020203" pitchFamily="34" charset="0"/>
            </a:endParaRPr>
          </a:p>
          <a:p>
            <a:pPr>
              <a:lnSpc>
                <a:spcPct val="107000"/>
              </a:lnSpc>
              <a:spcAft>
                <a:spcPts val="800"/>
              </a:spcAft>
            </a:pPr>
            <a:endParaRPr lang="en-IN" sz="1800" dirty="0">
              <a:effectLst/>
              <a:latin typeface="Times New Roman" panose="02020603050405020304" pitchFamily="18" charset="0"/>
              <a:ea typeface="Times New Roman" panose="02020603050405020304" pitchFamily="18" charset="0"/>
              <a:cs typeface="Gautami" panose="020B0502040204020203" pitchFamily="34" charset="0"/>
            </a:endParaRPr>
          </a:p>
          <a:p>
            <a:pPr>
              <a:lnSpc>
                <a:spcPct val="107000"/>
              </a:lnSpc>
              <a:spcAft>
                <a:spcPts val="800"/>
              </a:spcAft>
            </a:pPr>
            <a:r>
              <a:rPr lang="en-IN" sz="1800" dirty="0">
                <a:effectLst/>
                <a:latin typeface="Times New Roman" panose="02020603050405020304" pitchFamily="18" charset="0"/>
                <a:ea typeface="Times New Roman" panose="02020603050405020304" pitchFamily="18" charset="0"/>
                <a:cs typeface="Gautami" panose="020B0502040204020203" pitchFamily="34" charset="0"/>
              </a:rPr>
              <a:t>1)</a:t>
            </a:r>
            <a:r>
              <a:rPr lang="en-IN" sz="1800" b="1" dirty="0">
                <a:effectLst/>
                <a:latin typeface="Times New Roman" panose="02020603050405020304" pitchFamily="18" charset="0"/>
                <a:ea typeface="Times New Roman" panose="02020603050405020304" pitchFamily="18" charset="0"/>
                <a:cs typeface="Gautami" panose="020B0502040204020203" pitchFamily="34" charset="0"/>
              </a:rPr>
              <a:t>Sequential</a:t>
            </a:r>
            <a:r>
              <a:rPr lang="en-IN" sz="1800" dirty="0">
                <a:effectLst/>
                <a:latin typeface="Times New Roman" panose="02020603050405020304" pitchFamily="18" charset="0"/>
                <a:ea typeface="Times New Roman" panose="02020603050405020304" pitchFamily="18" charset="0"/>
                <a:cs typeface="Gautami" panose="020B0502040204020203" pitchFamily="34" charset="0"/>
              </a:rPr>
              <a:t>: The layers of the model are defined in a sequential manner. This means that when we’re training our deep learning model, these layers are implemented sequentially. </a:t>
            </a:r>
          </a:p>
          <a:p>
            <a:pPr>
              <a:lnSpc>
                <a:spcPct val="107000"/>
              </a:lnSpc>
              <a:spcAft>
                <a:spcPts val="800"/>
              </a:spcAft>
            </a:pPr>
            <a:endParaRPr lang="en-IN" sz="1800" dirty="0">
              <a:effectLst/>
              <a:latin typeface="Times New Roman" panose="02020603050405020304" pitchFamily="18" charset="0"/>
              <a:ea typeface="Times New Roman" panose="02020603050405020304" pitchFamily="18" charset="0"/>
              <a:cs typeface="Gautami" panose="020B0502040204020203" pitchFamily="34" charset="0"/>
            </a:endParaRPr>
          </a:p>
          <a:p>
            <a:pPr>
              <a:lnSpc>
                <a:spcPct val="107000"/>
              </a:lnSpc>
              <a:spcAft>
                <a:spcPts val="800"/>
              </a:spcAft>
            </a:pPr>
            <a:r>
              <a:rPr lang="en-IN" sz="1800" dirty="0">
                <a:effectLst/>
                <a:latin typeface="Times New Roman" panose="02020603050405020304" pitchFamily="18" charset="0"/>
                <a:ea typeface="Times New Roman" panose="02020603050405020304" pitchFamily="18" charset="0"/>
              </a:rPr>
              <a:t>2)</a:t>
            </a:r>
            <a:r>
              <a:rPr lang="en-IN" sz="1800" dirty="0">
                <a:effectLst/>
                <a:latin typeface="Calibri" panose="020F0502020204030204" pitchFamily="34" charset="0"/>
                <a:ea typeface="Calibri" panose="020F0502020204030204" pitchFamily="34" charset="0"/>
                <a:cs typeface="Gautami" panose="020B0502040204020203" pitchFamily="34" charset="0"/>
              </a:rPr>
              <a:t> </a:t>
            </a:r>
            <a:r>
              <a:rPr lang="en-IN" sz="1800" b="1" dirty="0" err="1">
                <a:effectLst/>
                <a:latin typeface="Times New Roman" panose="02020603050405020304" pitchFamily="18" charset="0"/>
                <a:ea typeface="Times New Roman" panose="02020603050405020304" pitchFamily="18" charset="0"/>
              </a:rPr>
              <a:t>Keras</a:t>
            </a:r>
            <a:r>
              <a:rPr lang="en-IN" sz="1800" b="1" dirty="0">
                <a:effectLst/>
                <a:latin typeface="Times New Roman" panose="02020603050405020304" pitchFamily="18" charset="0"/>
                <a:ea typeface="Times New Roman" panose="02020603050405020304" pitchFamily="18" charset="0"/>
              </a:rPr>
              <a:t> functional API</a:t>
            </a:r>
            <a:r>
              <a:rPr lang="en-IN" sz="1800" dirty="0">
                <a:effectLst/>
                <a:latin typeface="Times New Roman" panose="02020603050405020304" pitchFamily="18" charset="0"/>
                <a:ea typeface="Times New Roman" panose="02020603050405020304" pitchFamily="18" charset="0"/>
              </a:rPr>
              <a:t>: This is generally used for defining complex models, such as multi-output models or models with shared layers.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10C83A-92D5-4773-AD35-A1FD6845DC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8928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57"/>
                </a:solidFill>
                <a:effectLst/>
                <a:latin typeface="charter"/>
              </a:rPr>
              <a:t>Activation functions are computational functions for neuron computation and interaction. They are functions that engages each neuron cell in active learning of patterns between input data and its corresponding target data.</a:t>
            </a:r>
          </a:p>
          <a:p>
            <a:endParaRPr lang="en-US" b="0" i="0" dirty="0">
              <a:solidFill>
                <a:srgbClr val="333357"/>
              </a:solidFill>
              <a:effectLst/>
              <a:latin typeface="charter"/>
            </a:endParaRPr>
          </a:p>
          <a:p>
            <a:r>
              <a:rPr lang="en-US" b="0" i="0" dirty="0">
                <a:solidFill>
                  <a:srgbClr val="333357"/>
                </a:solidFill>
                <a:effectLst/>
                <a:latin typeface="charter"/>
              </a:rPr>
              <a:t>loss functions are mathematical algorithms that helps measure how close a neural net learns to getting the actual result. </a:t>
            </a:r>
            <a:endParaRPr lang="en-US" b="0" i="0" dirty="0">
              <a:solidFill>
                <a:srgbClr val="0C0C0C"/>
              </a:solidFill>
              <a:effectLst/>
              <a:latin typeface="Tinos"/>
            </a:endParaRPr>
          </a:p>
          <a:p>
            <a:endParaRPr lang="en-US" b="0" i="0" dirty="0">
              <a:solidFill>
                <a:srgbClr val="0C0C0C"/>
              </a:solidFill>
              <a:effectLst/>
              <a:latin typeface="Tinos"/>
            </a:endParaRPr>
          </a:p>
          <a:p>
            <a:r>
              <a:rPr lang="en-US" b="0" i="0" dirty="0">
                <a:solidFill>
                  <a:srgbClr val="0C0C0C"/>
                </a:solidFill>
                <a:effectLst/>
                <a:latin typeface="Tinos"/>
              </a:rPr>
              <a:t>Optimizers are Classes or methods used to change the attributes of your machine/deep learning model such as weights and learning rate in order to reduce the losses. Optimizers help to get results faster.</a:t>
            </a:r>
          </a:p>
          <a:p>
            <a:endParaRPr lang="en-US" b="0" i="0" dirty="0">
              <a:solidFill>
                <a:srgbClr val="0C0C0C"/>
              </a:solidFill>
              <a:effectLst/>
              <a:latin typeface="Tinos"/>
            </a:endParaRPr>
          </a:p>
          <a:p>
            <a:r>
              <a:rPr lang="en-US" b="0" i="0" dirty="0">
                <a:solidFill>
                  <a:srgbClr val="333357"/>
                </a:solidFill>
                <a:effectLst/>
                <a:latin typeface="charter"/>
              </a:rPr>
              <a:t>In simple sentences, an optimizer can basically be referred to as an algorithm that helps another algorithm to reach its peak performance without delay. With respect to machine learning (neural network), we can say an optimizer is a mathematical algorithm that helps our loss function reach its convergence point with minimum delay (and most importantly, reduce the </a:t>
            </a:r>
            <a:r>
              <a:rPr lang="en-US" b="0" i="0" dirty="0" err="1">
                <a:solidFill>
                  <a:srgbClr val="333357"/>
                </a:solidFill>
                <a:effectLst/>
                <a:latin typeface="charter"/>
              </a:rPr>
              <a:t>posibility</a:t>
            </a:r>
            <a:r>
              <a:rPr lang="en-US" b="0" i="0" dirty="0">
                <a:solidFill>
                  <a:srgbClr val="333357"/>
                </a:solidFill>
                <a:effectLst/>
                <a:latin typeface="charter"/>
              </a:rPr>
              <a:t> of gradient explosion). Examples include, </a:t>
            </a:r>
            <a:r>
              <a:rPr lang="en-US" b="0" i="0" dirty="0" err="1">
                <a:solidFill>
                  <a:srgbClr val="333357"/>
                </a:solidFill>
                <a:effectLst/>
                <a:latin typeface="charter"/>
              </a:rPr>
              <a:t>adam</a:t>
            </a:r>
            <a:r>
              <a:rPr lang="en-US" b="0" i="0" dirty="0">
                <a:solidFill>
                  <a:srgbClr val="333357"/>
                </a:solidFill>
                <a:effectLst/>
                <a:latin typeface="charter"/>
              </a:rPr>
              <a:t>, stochastic gradient descent (SGD), </a:t>
            </a:r>
            <a:r>
              <a:rPr lang="en-US" b="0" i="0" dirty="0" err="1">
                <a:solidFill>
                  <a:srgbClr val="333357"/>
                </a:solidFill>
                <a:effectLst/>
                <a:latin typeface="charter"/>
              </a:rPr>
              <a:t>adadelta</a:t>
            </a:r>
            <a:r>
              <a:rPr lang="en-US" b="0" i="0" dirty="0">
                <a:solidFill>
                  <a:srgbClr val="333357"/>
                </a:solidFill>
                <a:effectLst/>
                <a:latin typeface="charter"/>
              </a:rPr>
              <a:t>, </a:t>
            </a:r>
            <a:r>
              <a:rPr lang="en-US" b="0" i="0" dirty="0" err="1">
                <a:solidFill>
                  <a:srgbClr val="333357"/>
                </a:solidFill>
                <a:effectLst/>
                <a:latin typeface="charter"/>
              </a:rPr>
              <a:t>rmsprop</a:t>
            </a:r>
            <a:r>
              <a:rPr lang="en-US" b="0" i="0" dirty="0">
                <a:solidFill>
                  <a:srgbClr val="333357"/>
                </a:solidFill>
                <a:effectLst/>
                <a:latin typeface="charter"/>
              </a:rPr>
              <a:t>, </a:t>
            </a:r>
            <a:r>
              <a:rPr lang="en-US" b="0" i="0" dirty="0" err="1">
                <a:solidFill>
                  <a:srgbClr val="333357"/>
                </a:solidFill>
                <a:effectLst/>
                <a:latin typeface="charter"/>
              </a:rPr>
              <a:t>adamax</a:t>
            </a:r>
            <a:r>
              <a:rPr lang="en-US" b="0" i="0" dirty="0">
                <a:solidFill>
                  <a:srgbClr val="333357"/>
                </a:solidFill>
                <a:effectLst/>
                <a:latin typeface="charter"/>
              </a:rPr>
              <a:t>, </a:t>
            </a:r>
            <a:r>
              <a:rPr lang="en-US" b="0" i="0" dirty="0" err="1">
                <a:solidFill>
                  <a:srgbClr val="333357"/>
                </a:solidFill>
                <a:effectLst/>
                <a:latin typeface="charter"/>
              </a:rPr>
              <a:t>adagrad</a:t>
            </a:r>
            <a:r>
              <a:rPr lang="en-US" b="0" i="0" dirty="0">
                <a:solidFill>
                  <a:srgbClr val="333357"/>
                </a:solidFill>
                <a:effectLst/>
                <a:latin typeface="charter"/>
              </a:rPr>
              <a:t>, </a:t>
            </a:r>
            <a:r>
              <a:rPr lang="en-US" b="0" i="0" dirty="0" err="1">
                <a:solidFill>
                  <a:srgbClr val="333357"/>
                </a:solidFill>
                <a:effectLst/>
                <a:latin typeface="charter"/>
              </a:rPr>
              <a:t>nadam</a:t>
            </a:r>
            <a:r>
              <a:rPr lang="en-US" b="0" i="0" dirty="0">
                <a:solidFill>
                  <a:srgbClr val="333357"/>
                </a:solidFill>
                <a:effectLst/>
                <a:latin typeface="charter"/>
              </a:rPr>
              <a:t> etc.</a:t>
            </a:r>
            <a:endParaRPr lang="en-US" b="0" i="0" dirty="0">
              <a:solidFill>
                <a:srgbClr val="0C0C0C"/>
              </a:solidFill>
              <a:effectLst/>
              <a:latin typeface="Tinos"/>
            </a:endParaRPr>
          </a:p>
          <a:p>
            <a:endParaRPr lang="en-US" b="0" i="0" dirty="0">
              <a:solidFill>
                <a:srgbClr val="0C0C0C"/>
              </a:solidFill>
              <a:effectLst/>
              <a:latin typeface="Tinos"/>
            </a:endParaRPr>
          </a:p>
          <a:p>
            <a:r>
              <a:rPr lang="en-US" b="0" i="0" dirty="0">
                <a:solidFill>
                  <a:srgbClr val="0C0C0C"/>
                </a:solidFill>
                <a:effectLst/>
                <a:latin typeface="Tinos"/>
              </a:rPr>
              <a:t>To change the parameters the optimizer’s role came in, which ties the model parameters with the loss function by updating the model in response to the loss function output. Simply optimizers shape the model into its most accurate form by playing with model weights. The loss function just tells the optimizer when it’s moving in the right or wrong direction.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10C83A-92D5-4773-AD35-A1FD6845DC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0767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42908-0640-4AE8-B29A-156450A3E16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CDF5A48-A907-4BFF-890A-AB3720D382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9DBB04-D939-45BB-A75E-7F6E05009712}"/>
              </a:ext>
            </a:extLst>
          </p:cNvPr>
          <p:cNvSpPr>
            <a:spLocks noGrp="1"/>
          </p:cNvSpPr>
          <p:nvPr>
            <p:ph type="dt" sz="half" idx="10"/>
          </p:nvPr>
        </p:nvSpPr>
        <p:spPr/>
        <p:txBody>
          <a:bodyPr/>
          <a:lstStyle/>
          <a:p>
            <a:fld id="{24489AE7-B219-4834-AD0C-A1CE348F40C0}" type="datetimeFigureOut">
              <a:rPr lang="en-US" smtClean="0"/>
              <a:t>1/9/2023</a:t>
            </a:fld>
            <a:endParaRPr lang="en-US"/>
          </a:p>
        </p:txBody>
      </p:sp>
      <p:sp>
        <p:nvSpPr>
          <p:cNvPr id="5" name="Footer Placeholder 4">
            <a:extLst>
              <a:ext uri="{FF2B5EF4-FFF2-40B4-BE49-F238E27FC236}">
                <a16:creationId xmlns:a16="http://schemas.microsoft.com/office/drawing/2014/main" id="{027F6BE7-CA8B-401B-BBDA-3E932A30CC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79463A-11E3-4DE6-89E7-7450228ACF71}"/>
              </a:ext>
            </a:extLst>
          </p:cNvPr>
          <p:cNvSpPr>
            <a:spLocks noGrp="1"/>
          </p:cNvSpPr>
          <p:nvPr>
            <p:ph type="sldNum" sz="quarter" idx="12"/>
          </p:nvPr>
        </p:nvSpPr>
        <p:spPr/>
        <p:txBody>
          <a:bodyPr/>
          <a:lstStyle/>
          <a:p>
            <a:fld id="{071E0514-2C3E-4624-A565-559FB9AF7EA7}" type="slidenum">
              <a:rPr lang="en-US" smtClean="0"/>
              <a:t>‹#›</a:t>
            </a:fld>
            <a:endParaRPr lang="en-US"/>
          </a:p>
        </p:txBody>
      </p:sp>
    </p:spTree>
    <p:extLst>
      <p:ext uri="{BB962C8B-B14F-4D97-AF65-F5344CB8AC3E}">
        <p14:creationId xmlns:p14="http://schemas.microsoft.com/office/powerpoint/2010/main" val="1568981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7324D-BD53-405E-A404-F83D182C93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E0C6017-4971-4EF2-AC66-16765116BD1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7B964E-27BB-4B3E-8332-9CBAC5C6A7E9}"/>
              </a:ext>
            </a:extLst>
          </p:cNvPr>
          <p:cNvSpPr>
            <a:spLocks noGrp="1"/>
          </p:cNvSpPr>
          <p:nvPr>
            <p:ph type="dt" sz="half" idx="10"/>
          </p:nvPr>
        </p:nvSpPr>
        <p:spPr/>
        <p:txBody>
          <a:bodyPr/>
          <a:lstStyle/>
          <a:p>
            <a:fld id="{24489AE7-B219-4834-AD0C-A1CE348F40C0}" type="datetimeFigureOut">
              <a:rPr lang="en-US" smtClean="0"/>
              <a:t>1/9/2023</a:t>
            </a:fld>
            <a:endParaRPr lang="en-US"/>
          </a:p>
        </p:txBody>
      </p:sp>
      <p:sp>
        <p:nvSpPr>
          <p:cNvPr id="5" name="Footer Placeholder 4">
            <a:extLst>
              <a:ext uri="{FF2B5EF4-FFF2-40B4-BE49-F238E27FC236}">
                <a16:creationId xmlns:a16="http://schemas.microsoft.com/office/drawing/2014/main" id="{4D8B7110-C833-4D89-A1FF-1EE3E8AE21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00DF4B-1C1D-418F-94C4-9704E15F7DFF}"/>
              </a:ext>
            </a:extLst>
          </p:cNvPr>
          <p:cNvSpPr>
            <a:spLocks noGrp="1"/>
          </p:cNvSpPr>
          <p:nvPr>
            <p:ph type="sldNum" sz="quarter" idx="12"/>
          </p:nvPr>
        </p:nvSpPr>
        <p:spPr/>
        <p:txBody>
          <a:bodyPr/>
          <a:lstStyle/>
          <a:p>
            <a:fld id="{071E0514-2C3E-4624-A565-559FB9AF7EA7}" type="slidenum">
              <a:rPr lang="en-US" smtClean="0"/>
              <a:t>‹#›</a:t>
            </a:fld>
            <a:endParaRPr lang="en-US"/>
          </a:p>
        </p:txBody>
      </p:sp>
    </p:spTree>
    <p:extLst>
      <p:ext uri="{BB962C8B-B14F-4D97-AF65-F5344CB8AC3E}">
        <p14:creationId xmlns:p14="http://schemas.microsoft.com/office/powerpoint/2010/main" val="1426121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78CE05-CDC8-45C1-BBC7-82DC09BE485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2A47E5D-B5DB-4CDE-A16F-AC1C2CCCB7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BAC19B-B8ED-4419-96E6-D15BCC30506E}"/>
              </a:ext>
            </a:extLst>
          </p:cNvPr>
          <p:cNvSpPr>
            <a:spLocks noGrp="1"/>
          </p:cNvSpPr>
          <p:nvPr>
            <p:ph type="dt" sz="half" idx="10"/>
          </p:nvPr>
        </p:nvSpPr>
        <p:spPr/>
        <p:txBody>
          <a:bodyPr/>
          <a:lstStyle/>
          <a:p>
            <a:fld id="{24489AE7-B219-4834-AD0C-A1CE348F40C0}" type="datetimeFigureOut">
              <a:rPr lang="en-US" smtClean="0"/>
              <a:t>1/9/2023</a:t>
            </a:fld>
            <a:endParaRPr lang="en-US"/>
          </a:p>
        </p:txBody>
      </p:sp>
      <p:sp>
        <p:nvSpPr>
          <p:cNvPr id="5" name="Footer Placeholder 4">
            <a:extLst>
              <a:ext uri="{FF2B5EF4-FFF2-40B4-BE49-F238E27FC236}">
                <a16:creationId xmlns:a16="http://schemas.microsoft.com/office/drawing/2014/main" id="{55DE9948-F09F-4227-89A6-583E778422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C7FF7C-3A27-4ACD-AC5E-63C4D9BD45E7}"/>
              </a:ext>
            </a:extLst>
          </p:cNvPr>
          <p:cNvSpPr>
            <a:spLocks noGrp="1"/>
          </p:cNvSpPr>
          <p:nvPr>
            <p:ph type="sldNum" sz="quarter" idx="12"/>
          </p:nvPr>
        </p:nvSpPr>
        <p:spPr/>
        <p:txBody>
          <a:bodyPr/>
          <a:lstStyle/>
          <a:p>
            <a:fld id="{071E0514-2C3E-4624-A565-559FB9AF7EA7}" type="slidenum">
              <a:rPr lang="en-US" smtClean="0"/>
              <a:t>‹#›</a:t>
            </a:fld>
            <a:endParaRPr lang="en-US"/>
          </a:p>
        </p:txBody>
      </p:sp>
    </p:spTree>
    <p:extLst>
      <p:ext uri="{BB962C8B-B14F-4D97-AF65-F5344CB8AC3E}">
        <p14:creationId xmlns:p14="http://schemas.microsoft.com/office/powerpoint/2010/main" val="1555081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84234-98E4-4967-A2AB-940A9AFB5B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5C3A88-CEE8-4582-BC9C-69ED5979E3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25BCDE-7A6C-4986-9042-1691E8F428EE}"/>
              </a:ext>
            </a:extLst>
          </p:cNvPr>
          <p:cNvSpPr>
            <a:spLocks noGrp="1"/>
          </p:cNvSpPr>
          <p:nvPr>
            <p:ph type="dt" sz="half" idx="10"/>
          </p:nvPr>
        </p:nvSpPr>
        <p:spPr/>
        <p:txBody>
          <a:bodyPr/>
          <a:lstStyle/>
          <a:p>
            <a:fld id="{24489AE7-B219-4834-AD0C-A1CE348F40C0}" type="datetimeFigureOut">
              <a:rPr lang="en-US" smtClean="0"/>
              <a:t>1/9/2023</a:t>
            </a:fld>
            <a:endParaRPr lang="en-US"/>
          </a:p>
        </p:txBody>
      </p:sp>
      <p:sp>
        <p:nvSpPr>
          <p:cNvPr id="5" name="Footer Placeholder 4">
            <a:extLst>
              <a:ext uri="{FF2B5EF4-FFF2-40B4-BE49-F238E27FC236}">
                <a16:creationId xmlns:a16="http://schemas.microsoft.com/office/drawing/2014/main" id="{9C0858B7-B911-40DF-AF06-772A9B999B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29A4C4-5650-4AED-9800-FBC79DD3DEBF}"/>
              </a:ext>
            </a:extLst>
          </p:cNvPr>
          <p:cNvSpPr>
            <a:spLocks noGrp="1"/>
          </p:cNvSpPr>
          <p:nvPr>
            <p:ph type="sldNum" sz="quarter" idx="12"/>
          </p:nvPr>
        </p:nvSpPr>
        <p:spPr/>
        <p:txBody>
          <a:bodyPr/>
          <a:lstStyle/>
          <a:p>
            <a:fld id="{071E0514-2C3E-4624-A565-559FB9AF7EA7}" type="slidenum">
              <a:rPr lang="en-US" smtClean="0"/>
              <a:t>‹#›</a:t>
            </a:fld>
            <a:endParaRPr lang="en-US"/>
          </a:p>
        </p:txBody>
      </p:sp>
    </p:spTree>
    <p:extLst>
      <p:ext uri="{BB962C8B-B14F-4D97-AF65-F5344CB8AC3E}">
        <p14:creationId xmlns:p14="http://schemas.microsoft.com/office/powerpoint/2010/main" val="1603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9F7B6-9681-44F8-8574-BAF8F456A0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7E0F6D4-A241-47D4-AE30-E14564D2C8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148371-F894-465A-8D20-4478C748C203}"/>
              </a:ext>
            </a:extLst>
          </p:cNvPr>
          <p:cNvSpPr>
            <a:spLocks noGrp="1"/>
          </p:cNvSpPr>
          <p:nvPr>
            <p:ph type="dt" sz="half" idx="10"/>
          </p:nvPr>
        </p:nvSpPr>
        <p:spPr/>
        <p:txBody>
          <a:bodyPr/>
          <a:lstStyle/>
          <a:p>
            <a:fld id="{24489AE7-B219-4834-AD0C-A1CE348F40C0}" type="datetimeFigureOut">
              <a:rPr lang="en-US" smtClean="0"/>
              <a:t>1/9/2023</a:t>
            </a:fld>
            <a:endParaRPr lang="en-US"/>
          </a:p>
        </p:txBody>
      </p:sp>
      <p:sp>
        <p:nvSpPr>
          <p:cNvPr id="5" name="Footer Placeholder 4">
            <a:extLst>
              <a:ext uri="{FF2B5EF4-FFF2-40B4-BE49-F238E27FC236}">
                <a16:creationId xmlns:a16="http://schemas.microsoft.com/office/drawing/2014/main" id="{3E79A282-A918-4233-9C0C-44F780AC1A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A5BEFC-DA29-44DF-A7C3-5A1E76BBAD27}"/>
              </a:ext>
            </a:extLst>
          </p:cNvPr>
          <p:cNvSpPr>
            <a:spLocks noGrp="1"/>
          </p:cNvSpPr>
          <p:nvPr>
            <p:ph type="sldNum" sz="quarter" idx="12"/>
          </p:nvPr>
        </p:nvSpPr>
        <p:spPr/>
        <p:txBody>
          <a:bodyPr/>
          <a:lstStyle/>
          <a:p>
            <a:fld id="{071E0514-2C3E-4624-A565-559FB9AF7EA7}" type="slidenum">
              <a:rPr lang="en-US" smtClean="0"/>
              <a:t>‹#›</a:t>
            </a:fld>
            <a:endParaRPr lang="en-US"/>
          </a:p>
        </p:txBody>
      </p:sp>
    </p:spTree>
    <p:extLst>
      <p:ext uri="{BB962C8B-B14F-4D97-AF65-F5344CB8AC3E}">
        <p14:creationId xmlns:p14="http://schemas.microsoft.com/office/powerpoint/2010/main" val="3276208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BF2F8-864F-4025-8B8F-5FE738AB6A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192254-39DD-49E4-9DC1-4A4FFD4DCC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C0A9FE-AFAE-4F00-BFBB-4D21D85991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C112A76-5F63-4B26-864A-718EF9822583}"/>
              </a:ext>
            </a:extLst>
          </p:cNvPr>
          <p:cNvSpPr>
            <a:spLocks noGrp="1"/>
          </p:cNvSpPr>
          <p:nvPr>
            <p:ph type="dt" sz="half" idx="10"/>
          </p:nvPr>
        </p:nvSpPr>
        <p:spPr/>
        <p:txBody>
          <a:bodyPr/>
          <a:lstStyle/>
          <a:p>
            <a:fld id="{24489AE7-B219-4834-AD0C-A1CE348F40C0}" type="datetimeFigureOut">
              <a:rPr lang="en-US" smtClean="0"/>
              <a:t>1/9/2023</a:t>
            </a:fld>
            <a:endParaRPr lang="en-US"/>
          </a:p>
        </p:txBody>
      </p:sp>
      <p:sp>
        <p:nvSpPr>
          <p:cNvPr id="6" name="Footer Placeholder 5">
            <a:extLst>
              <a:ext uri="{FF2B5EF4-FFF2-40B4-BE49-F238E27FC236}">
                <a16:creationId xmlns:a16="http://schemas.microsoft.com/office/drawing/2014/main" id="{891B4136-D6DD-459B-912B-FBCAA359FE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ADB634-80E2-495F-AD99-88BE400BC36A}"/>
              </a:ext>
            </a:extLst>
          </p:cNvPr>
          <p:cNvSpPr>
            <a:spLocks noGrp="1"/>
          </p:cNvSpPr>
          <p:nvPr>
            <p:ph type="sldNum" sz="quarter" idx="12"/>
          </p:nvPr>
        </p:nvSpPr>
        <p:spPr/>
        <p:txBody>
          <a:bodyPr/>
          <a:lstStyle/>
          <a:p>
            <a:fld id="{071E0514-2C3E-4624-A565-559FB9AF7EA7}" type="slidenum">
              <a:rPr lang="en-US" smtClean="0"/>
              <a:t>‹#›</a:t>
            </a:fld>
            <a:endParaRPr lang="en-US"/>
          </a:p>
        </p:txBody>
      </p:sp>
    </p:spTree>
    <p:extLst>
      <p:ext uri="{BB962C8B-B14F-4D97-AF65-F5344CB8AC3E}">
        <p14:creationId xmlns:p14="http://schemas.microsoft.com/office/powerpoint/2010/main" val="4284711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A8014-9AE7-4100-82E2-830A41A379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A14B869-E922-43A3-993F-51A94EBD2B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4DC42E-30AF-4C67-8788-066BF71723F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C34ED1A-C29D-4389-B72E-1B8E3A9DEC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F1F471-C302-43B6-8CE5-2FEAE80170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5BFE01C-45DC-4494-BE6F-67181F89E762}"/>
              </a:ext>
            </a:extLst>
          </p:cNvPr>
          <p:cNvSpPr>
            <a:spLocks noGrp="1"/>
          </p:cNvSpPr>
          <p:nvPr>
            <p:ph type="dt" sz="half" idx="10"/>
          </p:nvPr>
        </p:nvSpPr>
        <p:spPr/>
        <p:txBody>
          <a:bodyPr/>
          <a:lstStyle/>
          <a:p>
            <a:fld id="{24489AE7-B219-4834-AD0C-A1CE348F40C0}" type="datetimeFigureOut">
              <a:rPr lang="en-US" smtClean="0"/>
              <a:t>1/9/2023</a:t>
            </a:fld>
            <a:endParaRPr lang="en-US"/>
          </a:p>
        </p:txBody>
      </p:sp>
      <p:sp>
        <p:nvSpPr>
          <p:cNvPr id="8" name="Footer Placeholder 7">
            <a:extLst>
              <a:ext uri="{FF2B5EF4-FFF2-40B4-BE49-F238E27FC236}">
                <a16:creationId xmlns:a16="http://schemas.microsoft.com/office/drawing/2014/main" id="{CEFCABBD-4D95-4424-A3D2-6401A00EE5F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DD85AAD-B970-4CCD-A4AD-23D73407E58C}"/>
              </a:ext>
            </a:extLst>
          </p:cNvPr>
          <p:cNvSpPr>
            <a:spLocks noGrp="1"/>
          </p:cNvSpPr>
          <p:nvPr>
            <p:ph type="sldNum" sz="quarter" idx="12"/>
          </p:nvPr>
        </p:nvSpPr>
        <p:spPr/>
        <p:txBody>
          <a:bodyPr/>
          <a:lstStyle/>
          <a:p>
            <a:fld id="{071E0514-2C3E-4624-A565-559FB9AF7EA7}" type="slidenum">
              <a:rPr lang="en-US" smtClean="0"/>
              <a:t>‹#›</a:t>
            </a:fld>
            <a:endParaRPr lang="en-US"/>
          </a:p>
        </p:txBody>
      </p:sp>
    </p:spTree>
    <p:extLst>
      <p:ext uri="{BB962C8B-B14F-4D97-AF65-F5344CB8AC3E}">
        <p14:creationId xmlns:p14="http://schemas.microsoft.com/office/powerpoint/2010/main" val="1115928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29DDB-BB0B-46F0-B595-E3EED9C285F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B1F4096-5CDE-454E-9216-006AC283A403}"/>
              </a:ext>
            </a:extLst>
          </p:cNvPr>
          <p:cNvSpPr>
            <a:spLocks noGrp="1"/>
          </p:cNvSpPr>
          <p:nvPr>
            <p:ph type="dt" sz="half" idx="10"/>
          </p:nvPr>
        </p:nvSpPr>
        <p:spPr/>
        <p:txBody>
          <a:bodyPr/>
          <a:lstStyle/>
          <a:p>
            <a:fld id="{24489AE7-B219-4834-AD0C-A1CE348F40C0}" type="datetimeFigureOut">
              <a:rPr lang="en-US" smtClean="0"/>
              <a:t>1/9/2023</a:t>
            </a:fld>
            <a:endParaRPr lang="en-US"/>
          </a:p>
        </p:txBody>
      </p:sp>
      <p:sp>
        <p:nvSpPr>
          <p:cNvPr id="4" name="Footer Placeholder 3">
            <a:extLst>
              <a:ext uri="{FF2B5EF4-FFF2-40B4-BE49-F238E27FC236}">
                <a16:creationId xmlns:a16="http://schemas.microsoft.com/office/drawing/2014/main" id="{4D233CDF-D8BB-4C80-8AE9-E44B12FB0C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122606A-8CA2-47BA-89D2-8C06741A866E}"/>
              </a:ext>
            </a:extLst>
          </p:cNvPr>
          <p:cNvSpPr>
            <a:spLocks noGrp="1"/>
          </p:cNvSpPr>
          <p:nvPr>
            <p:ph type="sldNum" sz="quarter" idx="12"/>
          </p:nvPr>
        </p:nvSpPr>
        <p:spPr/>
        <p:txBody>
          <a:bodyPr/>
          <a:lstStyle/>
          <a:p>
            <a:fld id="{071E0514-2C3E-4624-A565-559FB9AF7EA7}" type="slidenum">
              <a:rPr lang="en-US" smtClean="0"/>
              <a:t>‹#›</a:t>
            </a:fld>
            <a:endParaRPr lang="en-US"/>
          </a:p>
        </p:txBody>
      </p:sp>
    </p:spTree>
    <p:extLst>
      <p:ext uri="{BB962C8B-B14F-4D97-AF65-F5344CB8AC3E}">
        <p14:creationId xmlns:p14="http://schemas.microsoft.com/office/powerpoint/2010/main" val="3042463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A917EB-D482-4726-AE91-17F74D4E0774}"/>
              </a:ext>
            </a:extLst>
          </p:cNvPr>
          <p:cNvSpPr>
            <a:spLocks noGrp="1"/>
          </p:cNvSpPr>
          <p:nvPr>
            <p:ph type="dt" sz="half" idx="10"/>
          </p:nvPr>
        </p:nvSpPr>
        <p:spPr/>
        <p:txBody>
          <a:bodyPr/>
          <a:lstStyle/>
          <a:p>
            <a:fld id="{24489AE7-B219-4834-AD0C-A1CE348F40C0}" type="datetimeFigureOut">
              <a:rPr lang="en-US" smtClean="0"/>
              <a:t>1/9/2023</a:t>
            </a:fld>
            <a:endParaRPr lang="en-US"/>
          </a:p>
        </p:txBody>
      </p:sp>
      <p:sp>
        <p:nvSpPr>
          <p:cNvPr id="3" name="Footer Placeholder 2">
            <a:extLst>
              <a:ext uri="{FF2B5EF4-FFF2-40B4-BE49-F238E27FC236}">
                <a16:creationId xmlns:a16="http://schemas.microsoft.com/office/drawing/2014/main" id="{098B612B-C2AD-4901-B245-B54F0CC407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CF8B682-ADA5-44F6-B9CE-BBD60B0C7DD7}"/>
              </a:ext>
            </a:extLst>
          </p:cNvPr>
          <p:cNvSpPr>
            <a:spLocks noGrp="1"/>
          </p:cNvSpPr>
          <p:nvPr>
            <p:ph type="sldNum" sz="quarter" idx="12"/>
          </p:nvPr>
        </p:nvSpPr>
        <p:spPr/>
        <p:txBody>
          <a:bodyPr/>
          <a:lstStyle/>
          <a:p>
            <a:fld id="{071E0514-2C3E-4624-A565-559FB9AF7EA7}" type="slidenum">
              <a:rPr lang="en-US" smtClean="0"/>
              <a:t>‹#›</a:t>
            </a:fld>
            <a:endParaRPr lang="en-US"/>
          </a:p>
        </p:txBody>
      </p:sp>
    </p:spTree>
    <p:extLst>
      <p:ext uri="{BB962C8B-B14F-4D97-AF65-F5344CB8AC3E}">
        <p14:creationId xmlns:p14="http://schemas.microsoft.com/office/powerpoint/2010/main" val="3094557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EB864-CBC4-4DE6-A750-4AF4A75418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0B7DB3-D04F-4A0A-BEF1-FB06773EBB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DAB947-BE39-481A-86C1-8FA7B89181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509D39-8690-460D-A482-11ED95C37B40}"/>
              </a:ext>
            </a:extLst>
          </p:cNvPr>
          <p:cNvSpPr>
            <a:spLocks noGrp="1"/>
          </p:cNvSpPr>
          <p:nvPr>
            <p:ph type="dt" sz="half" idx="10"/>
          </p:nvPr>
        </p:nvSpPr>
        <p:spPr/>
        <p:txBody>
          <a:bodyPr/>
          <a:lstStyle/>
          <a:p>
            <a:fld id="{24489AE7-B219-4834-AD0C-A1CE348F40C0}" type="datetimeFigureOut">
              <a:rPr lang="en-US" smtClean="0"/>
              <a:t>1/9/2023</a:t>
            </a:fld>
            <a:endParaRPr lang="en-US"/>
          </a:p>
        </p:txBody>
      </p:sp>
      <p:sp>
        <p:nvSpPr>
          <p:cNvPr id="6" name="Footer Placeholder 5">
            <a:extLst>
              <a:ext uri="{FF2B5EF4-FFF2-40B4-BE49-F238E27FC236}">
                <a16:creationId xmlns:a16="http://schemas.microsoft.com/office/drawing/2014/main" id="{A1E99924-6967-4A3B-9199-DBD165E392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D1E23C-BB3E-4C2B-86E4-527921969F4B}"/>
              </a:ext>
            </a:extLst>
          </p:cNvPr>
          <p:cNvSpPr>
            <a:spLocks noGrp="1"/>
          </p:cNvSpPr>
          <p:nvPr>
            <p:ph type="sldNum" sz="quarter" idx="12"/>
          </p:nvPr>
        </p:nvSpPr>
        <p:spPr/>
        <p:txBody>
          <a:bodyPr/>
          <a:lstStyle/>
          <a:p>
            <a:fld id="{071E0514-2C3E-4624-A565-559FB9AF7EA7}" type="slidenum">
              <a:rPr lang="en-US" smtClean="0"/>
              <a:t>‹#›</a:t>
            </a:fld>
            <a:endParaRPr lang="en-US"/>
          </a:p>
        </p:txBody>
      </p:sp>
    </p:spTree>
    <p:extLst>
      <p:ext uri="{BB962C8B-B14F-4D97-AF65-F5344CB8AC3E}">
        <p14:creationId xmlns:p14="http://schemas.microsoft.com/office/powerpoint/2010/main" val="411078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69FE3-1E78-4A2C-B1D5-7F00610754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5CDADCE-D145-45B7-BD06-F746DEB85A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DCDFF26-72C9-4773-A210-CA1CCB09F9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75FDBF-B0A1-45BB-B868-84EDE64B3082}"/>
              </a:ext>
            </a:extLst>
          </p:cNvPr>
          <p:cNvSpPr>
            <a:spLocks noGrp="1"/>
          </p:cNvSpPr>
          <p:nvPr>
            <p:ph type="dt" sz="half" idx="10"/>
          </p:nvPr>
        </p:nvSpPr>
        <p:spPr/>
        <p:txBody>
          <a:bodyPr/>
          <a:lstStyle/>
          <a:p>
            <a:fld id="{24489AE7-B219-4834-AD0C-A1CE348F40C0}" type="datetimeFigureOut">
              <a:rPr lang="en-US" smtClean="0"/>
              <a:t>1/9/2023</a:t>
            </a:fld>
            <a:endParaRPr lang="en-US"/>
          </a:p>
        </p:txBody>
      </p:sp>
      <p:sp>
        <p:nvSpPr>
          <p:cNvPr id="6" name="Footer Placeholder 5">
            <a:extLst>
              <a:ext uri="{FF2B5EF4-FFF2-40B4-BE49-F238E27FC236}">
                <a16:creationId xmlns:a16="http://schemas.microsoft.com/office/drawing/2014/main" id="{5C5D1D3C-A757-44D3-98DD-333942308E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0DC519-C11D-40D2-ABC1-A94DC17AA4BF}"/>
              </a:ext>
            </a:extLst>
          </p:cNvPr>
          <p:cNvSpPr>
            <a:spLocks noGrp="1"/>
          </p:cNvSpPr>
          <p:nvPr>
            <p:ph type="sldNum" sz="quarter" idx="12"/>
          </p:nvPr>
        </p:nvSpPr>
        <p:spPr/>
        <p:txBody>
          <a:bodyPr/>
          <a:lstStyle/>
          <a:p>
            <a:fld id="{071E0514-2C3E-4624-A565-559FB9AF7EA7}" type="slidenum">
              <a:rPr lang="en-US" smtClean="0"/>
              <a:t>‹#›</a:t>
            </a:fld>
            <a:endParaRPr lang="en-US"/>
          </a:p>
        </p:txBody>
      </p:sp>
    </p:spTree>
    <p:extLst>
      <p:ext uri="{BB962C8B-B14F-4D97-AF65-F5344CB8AC3E}">
        <p14:creationId xmlns:p14="http://schemas.microsoft.com/office/powerpoint/2010/main" val="3497199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D424D4-1D5F-4E74-8FB2-8C3F806C3E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0FB80F1-8960-4F04-BA7D-1C1BE2BEF4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DAF0A5-0518-4864-8EC4-ADDD115512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489AE7-B219-4834-AD0C-A1CE348F40C0}" type="datetimeFigureOut">
              <a:rPr lang="en-US" smtClean="0"/>
              <a:t>1/9/2023</a:t>
            </a:fld>
            <a:endParaRPr lang="en-US"/>
          </a:p>
        </p:txBody>
      </p:sp>
      <p:sp>
        <p:nvSpPr>
          <p:cNvPr id="5" name="Footer Placeholder 4">
            <a:extLst>
              <a:ext uri="{FF2B5EF4-FFF2-40B4-BE49-F238E27FC236}">
                <a16:creationId xmlns:a16="http://schemas.microsoft.com/office/drawing/2014/main" id="{C2F064F4-4BB3-4AD8-ADF0-B6B3357AF0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65725D5-6393-4021-8A16-2BE46874CC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1E0514-2C3E-4624-A565-559FB9AF7EA7}" type="slidenum">
              <a:rPr lang="en-US" smtClean="0"/>
              <a:t>‹#›</a:t>
            </a:fld>
            <a:endParaRPr lang="en-US"/>
          </a:p>
        </p:txBody>
      </p:sp>
    </p:spTree>
    <p:extLst>
      <p:ext uri="{BB962C8B-B14F-4D97-AF65-F5344CB8AC3E}">
        <p14:creationId xmlns:p14="http://schemas.microsoft.com/office/powerpoint/2010/main" val="1615701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3C414-2A86-416A-B6C5-3E766CF934F4}"/>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642F2463-E84F-4A48-B27B-11DEF56F82AA}"/>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59D59E85-D55E-4BF8-A06C-01CCF603A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997" y="0"/>
            <a:ext cx="11564006" cy="6858000"/>
          </a:xfrm>
          <a:prstGeom prst="rect">
            <a:avLst/>
          </a:prstGeom>
        </p:spPr>
      </p:pic>
    </p:spTree>
    <p:extLst>
      <p:ext uri="{BB962C8B-B14F-4D97-AF65-F5344CB8AC3E}">
        <p14:creationId xmlns:p14="http://schemas.microsoft.com/office/powerpoint/2010/main" val="19930964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1BE07-3F36-456F-BC6F-89B0B2FFCCB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71B4B5D-D3B2-4F94-95D2-E4B124F72B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3807" y="178694"/>
            <a:ext cx="11778193" cy="6127750"/>
          </a:xfrm>
        </p:spPr>
      </p:pic>
    </p:spTree>
    <p:extLst>
      <p:ext uri="{BB962C8B-B14F-4D97-AF65-F5344CB8AC3E}">
        <p14:creationId xmlns:p14="http://schemas.microsoft.com/office/powerpoint/2010/main" val="3300760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983A2-1807-4073-9AEE-4861393C31D3}"/>
              </a:ext>
            </a:extLst>
          </p:cNvPr>
          <p:cNvSpPr>
            <a:spLocks noGrp="1"/>
          </p:cNvSpPr>
          <p:nvPr>
            <p:ph type="title"/>
          </p:nvPr>
        </p:nvSpPr>
        <p:spPr/>
        <p:txBody>
          <a:bodyPr>
            <a:normAutofit/>
          </a:bodyPr>
          <a:lstStyle/>
          <a:p>
            <a:r>
              <a:rPr lang="en-US" b="1" dirty="0">
                <a:latin typeface="Times New Roman" panose="02020603050405020304" pitchFamily="18" charset="0"/>
                <a:ea typeface="Tahoma" panose="020B0604030504040204" pitchFamily="34" charset="0"/>
                <a:cs typeface="Times New Roman" panose="02020603050405020304" pitchFamily="18" charset="0"/>
              </a:rPr>
              <a:t>Key Points..</a:t>
            </a:r>
          </a:p>
        </p:txBody>
      </p:sp>
      <p:sp>
        <p:nvSpPr>
          <p:cNvPr id="3" name="Content Placeholder 2">
            <a:extLst>
              <a:ext uri="{FF2B5EF4-FFF2-40B4-BE49-F238E27FC236}">
                <a16:creationId xmlns:a16="http://schemas.microsoft.com/office/drawing/2014/main" id="{4A37D05A-C887-41E3-B888-F2C54B9618FE}"/>
              </a:ext>
            </a:extLst>
          </p:cNvPr>
          <p:cNvSpPr>
            <a:spLocks noGrp="1"/>
          </p:cNvSpPr>
          <p:nvPr>
            <p:ph idx="1"/>
          </p:nvPr>
        </p:nvSpPr>
        <p:spPr/>
        <p:txBody>
          <a:bodyPr/>
          <a:lstStyle/>
          <a:p>
            <a:pPr algn="just">
              <a:lnSpc>
                <a:spcPct val="150000"/>
              </a:lnSpc>
            </a:pPr>
            <a:r>
              <a:rPr lang="en-IN" sz="1800" dirty="0">
                <a:effectLst/>
                <a:latin typeface="Times New Roman" panose="02020603050405020304" pitchFamily="18" charset="0"/>
                <a:ea typeface="Times New Roman" panose="02020603050405020304" pitchFamily="18" charset="0"/>
              </a:rPr>
              <a:t>TensorFlow is an open source software library for numerical computation using dataflow graphs</a:t>
            </a:r>
          </a:p>
          <a:p>
            <a:pPr algn="just">
              <a:lnSpc>
                <a:spcPct val="150000"/>
              </a:lnSpc>
            </a:pPr>
            <a:r>
              <a:rPr lang="en-IN" sz="1800" dirty="0">
                <a:effectLst/>
                <a:latin typeface="Times New Roman" panose="02020603050405020304" pitchFamily="18" charset="0"/>
                <a:ea typeface="Times New Roman" panose="02020603050405020304" pitchFamily="18" charset="0"/>
              </a:rPr>
              <a:t>Nodes in the graph represents mathematical operations, while graph edges represent multi-dimensional data arrays (aka tensors) communicated between them.</a:t>
            </a:r>
            <a:endParaRPr lang="en-IN" sz="1800" dirty="0">
              <a:latin typeface="Times New Roman" panose="02020603050405020304" pitchFamily="18" charset="0"/>
              <a:ea typeface="Times New Roman" panose="02020603050405020304" pitchFamily="18" charset="0"/>
            </a:endParaRPr>
          </a:p>
          <a:p>
            <a:pPr algn="just">
              <a:lnSpc>
                <a:spcPct val="150000"/>
              </a:lnSpc>
            </a:pPr>
            <a:r>
              <a:rPr lang="en" sz="1800" b="1" dirty="0">
                <a:latin typeface="Times New Roman" panose="02020603050405020304" pitchFamily="18" charset="0"/>
                <a:ea typeface="Helvetica Neue" charset="0"/>
                <a:cs typeface="Times New Roman" panose="02020603050405020304" pitchFamily="18" charset="0"/>
                <a:sym typeface="Roboto"/>
              </a:rPr>
              <a:t>“Tensor</a:t>
            </a:r>
            <a:r>
              <a:rPr lang="en-US" sz="1800" b="1" dirty="0">
                <a:latin typeface="Times New Roman" panose="02020603050405020304" pitchFamily="18" charset="0"/>
                <a:ea typeface="Helvetica Neue" charset="0"/>
                <a:cs typeface="Times New Roman" panose="02020603050405020304" pitchFamily="18" charset="0"/>
                <a:sym typeface="Roboto"/>
              </a:rPr>
              <a:t>F</a:t>
            </a:r>
            <a:r>
              <a:rPr lang="en" sz="1800" b="1" dirty="0">
                <a:latin typeface="Times New Roman" panose="02020603050405020304" pitchFamily="18" charset="0"/>
                <a:ea typeface="Helvetica Neue" charset="0"/>
                <a:cs typeface="Times New Roman" panose="02020603050405020304" pitchFamily="18" charset="0"/>
                <a:sym typeface="Roboto"/>
              </a:rPr>
              <a:t>low is an interface for expressing machine learning algorithms, and an implementation for executing such algorithms”.</a:t>
            </a:r>
          </a:p>
          <a:p>
            <a:pPr algn="just">
              <a:lnSpc>
                <a:spcPct val="150000"/>
              </a:lnSpc>
            </a:pPr>
            <a:r>
              <a:rPr lang="en-IN" sz="1800" b="1" dirty="0">
                <a:effectLst/>
                <a:latin typeface="Times New Roman" panose="02020603050405020304" pitchFamily="18" charset="0"/>
                <a:ea typeface="Times New Roman" panose="02020603050405020304" pitchFamily="18" charset="0"/>
              </a:rPr>
              <a:t>“</a:t>
            </a:r>
            <a:r>
              <a:rPr lang="en-IN" sz="1800" b="1" dirty="0" err="1">
                <a:latin typeface="Times New Roman" panose="02020603050405020304" pitchFamily="18" charset="0"/>
                <a:ea typeface="Times New Roman" panose="02020603050405020304" pitchFamily="18" charset="0"/>
              </a:rPr>
              <a:t>N</a:t>
            </a:r>
            <a:r>
              <a:rPr lang="en-IN" sz="1800" b="1" dirty="0" err="1">
                <a:effectLst/>
                <a:latin typeface="Times New Roman" panose="02020603050405020304" pitchFamily="18" charset="0"/>
                <a:ea typeface="Times New Roman" panose="02020603050405020304" pitchFamily="18" charset="0"/>
              </a:rPr>
              <a:t>umpy</a:t>
            </a:r>
            <a:r>
              <a:rPr lang="en-IN" sz="1800" b="1" dirty="0">
                <a:effectLst/>
                <a:latin typeface="Times New Roman" panose="02020603050405020304" pitchFamily="18" charset="0"/>
                <a:ea typeface="Times New Roman" panose="02020603050405020304" pitchFamily="18" charset="0"/>
              </a:rPr>
              <a:t> on steroids”</a:t>
            </a:r>
            <a:r>
              <a:rPr lang="en" sz="1800" dirty="0">
                <a:effectLst/>
                <a:latin typeface="Times New Roman" panose="02020603050405020304" pitchFamily="18" charset="0"/>
                <a:ea typeface="Times New Roman" panose="02020603050405020304" pitchFamily="18" charset="0"/>
                <a:cs typeface="Times New Roman" panose="02020603050405020304" pitchFamily="18" charset="0"/>
                <a:sym typeface="Roboto"/>
              </a:rPr>
              <a:t>.</a:t>
            </a:r>
          </a:p>
          <a:p>
            <a:pPr algn="just">
              <a:lnSpc>
                <a:spcPct val="150000"/>
              </a:lnSpc>
            </a:pPr>
            <a:r>
              <a:rPr lang="en-US" sz="1800" dirty="0">
                <a:latin typeface="Times New Roman" panose="02020603050405020304" pitchFamily="18" charset="0"/>
                <a:ea typeface="Helvetica Neue" charset="0"/>
                <a:cs typeface="Times New Roman" panose="02020603050405020304" pitchFamily="18" charset="0"/>
                <a:sym typeface="Roboto"/>
              </a:rPr>
              <a:t> More specifically, a tensor with zero axis contains only a single value and is called a </a:t>
            </a:r>
            <a:r>
              <a:rPr lang="en-US" sz="1800" b="1" dirty="0">
                <a:latin typeface="Times New Roman" panose="02020603050405020304" pitchFamily="18" charset="0"/>
                <a:ea typeface="Helvetica Neue" charset="0"/>
                <a:cs typeface="Times New Roman" panose="02020603050405020304" pitchFamily="18" charset="0"/>
                <a:sym typeface="Roboto"/>
              </a:rPr>
              <a:t>“Scalar”, </a:t>
            </a:r>
            <a:r>
              <a:rPr lang="en-US" sz="1800" dirty="0">
                <a:latin typeface="Times New Roman" panose="02020603050405020304" pitchFamily="18" charset="0"/>
                <a:ea typeface="Helvetica Neue" charset="0"/>
                <a:cs typeface="Times New Roman" panose="02020603050405020304" pitchFamily="18" charset="0"/>
                <a:sym typeface="Roboto"/>
              </a:rPr>
              <a:t>a tensor with one axis contains a list of values and is called a </a:t>
            </a:r>
            <a:r>
              <a:rPr lang="en-US" sz="1800" b="1" dirty="0">
                <a:latin typeface="Times New Roman" panose="02020603050405020304" pitchFamily="18" charset="0"/>
                <a:ea typeface="Helvetica Neue" charset="0"/>
                <a:cs typeface="Times New Roman" panose="02020603050405020304" pitchFamily="18" charset="0"/>
                <a:sym typeface="Roboto"/>
              </a:rPr>
              <a:t>“Vector”, </a:t>
            </a:r>
            <a:r>
              <a:rPr lang="en-US" sz="1800" dirty="0">
                <a:latin typeface="Times New Roman" panose="02020603050405020304" pitchFamily="18" charset="0"/>
                <a:ea typeface="Helvetica Neue" charset="0"/>
                <a:cs typeface="Times New Roman" panose="02020603050405020304" pitchFamily="18" charset="0"/>
                <a:sym typeface="Roboto"/>
              </a:rPr>
              <a:t>a tensor with 2 axes is called a </a:t>
            </a:r>
            <a:r>
              <a:rPr lang="en-US" sz="1800" b="1" dirty="0">
                <a:latin typeface="Times New Roman" panose="02020603050405020304" pitchFamily="18" charset="0"/>
                <a:ea typeface="Helvetica Neue" charset="0"/>
                <a:cs typeface="Times New Roman" panose="02020603050405020304" pitchFamily="18" charset="0"/>
                <a:sym typeface="Roboto"/>
              </a:rPr>
              <a:t>“Matrix” </a:t>
            </a:r>
            <a:r>
              <a:rPr lang="en-US" sz="1800" dirty="0">
                <a:latin typeface="Times New Roman" panose="02020603050405020304" pitchFamily="18" charset="0"/>
                <a:ea typeface="Helvetica Neue" charset="0"/>
                <a:cs typeface="Times New Roman" panose="02020603050405020304" pitchFamily="18" charset="0"/>
                <a:sym typeface="Roboto"/>
              </a:rPr>
              <a:t>etc.,</a:t>
            </a:r>
            <a:endParaRPr lang="en" sz="1800" dirty="0">
              <a:latin typeface="Times New Roman" panose="02020603050405020304" pitchFamily="18" charset="0"/>
              <a:ea typeface="Helvetica Neue" charset="0"/>
              <a:cs typeface="Times New Roman" panose="02020603050405020304" pitchFamily="18" charset="0"/>
              <a:sym typeface="Roboto"/>
            </a:endParaRPr>
          </a:p>
          <a:p>
            <a:pPr marL="0" indent="0">
              <a:buNone/>
            </a:pPr>
            <a:endParaRPr lang="en-US" dirty="0"/>
          </a:p>
        </p:txBody>
      </p:sp>
    </p:spTree>
    <p:extLst>
      <p:ext uri="{BB962C8B-B14F-4D97-AF65-F5344CB8AC3E}">
        <p14:creationId xmlns:p14="http://schemas.microsoft.com/office/powerpoint/2010/main" val="1722706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7BDF5-6AE6-418D-829B-CEDEC8F93B35}"/>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Cont..</a:t>
            </a:r>
          </a:p>
        </p:txBody>
      </p:sp>
      <p:sp>
        <p:nvSpPr>
          <p:cNvPr id="3" name="Content Placeholder 2">
            <a:extLst>
              <a:ext uri="{FF2B5EF4-FFF2-40B4-BE49-F238E27FC236}">
                <a16:creationId xmlns:a16="http://schemas.microsoft.com/office/drawing/2014/main" id="{8EA5C649-6F78-459F-8BB3-E0087173B80A}"/>
              </a:ext>
            </a:extLst>
          </p:cNvPr>
          <p:cNvSpPr>
            <a:spLocks noGrp="1"/>
          </p:cNvSpPr>
          <p:nvPr>
            <p:ph idx="1"/>
          </p:nvPr>
        </p:nvSpPr>
        <p:spPr>
          <a:xfrm>
            <a:off x="926977" y="1690688"/>
            <a:ext cx="10515600" cy="4351338"/>
          </a:xfrm>
        </p:spPr>
        <p:txBody>
          <a:bodyPr>
            <a:normAutofit fontScale="92500" lnSpcReduction="20000"/>
          </a:bodyPr>
          <a:lstStyle/>
          <a:p>
            <a:pPr algn="just">
              <a:lnSpc>
                <a:spcPct val="150000"/>
              </a:lnSpc>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It has an intuitive construct, because as the name suggests it has “flow of tensors”. You can easily visualize each and every part of the graph.</a:t>
            </a:r>
          </a:p>
          <a:p>
            <a:pPr algn="just">
              <a:lnSpc>
                <a:spcPct val="150000"/>
              </a:lnSpc>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Platform flexibility. You can run the models wherever you want, whether it is on mobile, server or PC.</a:t>
            </a:r>
          </a:p>
          <a:p>
            <a:pPr algn="just">
              <a:lnSpc>
                <a:spcPct val="150000"/>
              </a:lnSpc>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Python is the most convenient client language for working with TensorFlow. However, there are also experimental interfaces available in JavaScript, C ++, Java and Go, C # and Julia.</a:t>
            </a:r>
            <a:endParaRPr lang="en-IN" sz="1800" dirty="0">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TF takes into account not only powerful computing clusters but also the ability to run models on mobile platforms like iOS and Android.</a:t>
            </a:r>
          </a:p>
          <a:p>
            <a:pPr algn="just">
              <a:lnSpc>
                <a:spcPct val="150000"/>
              </a:lnSpc>
            </a:pPr>
            <a:r>
              <a:rPr lang="en-IN" sz="1800" dirty="0">
                <a:effectLst/>
                <a:latin typeface="Times New Roman" panose="02020603050405020304" pitchFamily="18" charset="0"/>
                <a:ea typeface="Times New Roman" panose="02020603050405020304" pitchFamily="18" charset="0"/>
                <a:cs typeface="Gautami" panose="020B0502040204020203" pitchFamily="34" charset="0"/>
              </a:rPr>
              <a:t>TF operates with a static computation graph. That is, we first define the graph, then we run the calculations and, if we need to make changes to the architecture, we re-train the model. Such an approach was chosen for the sake of efficiency, but many modern neural network tools are able to take into account refinements in the learning process without a significant loss in learning speed. In this regard, the main competitor of </a:t>
            </a:r>
            <a:r>
              <a:rPr lang="en-IN" sz="1800" b="1" dirty="0">
                <a:effectLst/>
                <a:latin typeface="Times New Roman" panose="02020603050405020304" pitchFamily="18" charset="0"/>
                <a:ea typeface="Times New Roman" panose="02020603050405020304" pitchFamily="18" charset="0"/>
                <a:cs typeface="Gautami" panose="020B0502040204020203" pitchFamily="34" charset="0"/>
              </a:rPr>
              <a:t>TensorFlow is the </a:t>
            </a:r>
            <a:r>
              <a:rPr lang="en-IN" sz="1800" b="1" dirty="0" err="1">
                <a:effectLst/>
                <a:latin typeface="Times New Roman" panose="02020603050405020304" pitchFamily="18" charset="0"/>
                <a:ea typeface="Times New Roman" panose="02020603050405020304" pitchFamily="18" charset="0"/>
                <a:cs typeface="Gautami" panose="020B0502040204020203" pitchFamily="34" charset="0"/>
              </a:rPr>
              <a:t>PyTorch</a:t>
            </a:r>
            <a:r>
              <a:rPr lang="en-IN" sz="1800" b="1" dirty="0">
                <a:effectLst/>
                <a:latin typeface="Times New Roman" panose="02020603050405020304" pitchFamily="18" charset="0"/>
                <a:ea typeface="Times New Roman" panose="02020603050405020304" pitchFamily="18" charset="0"/>
                <a:cs typeface="Gautami" panose="020B0502040204020203" pitchFamily="34" charset="0"/>
              </a:rPr>
              <a:t>.</a:t>
            </a:r>
            <a:endParaRPr lang="en-IN" sz="1800" b="1" dirty="0">
              <a:effectLst/>
              <a:latin typeface="Calibri" panose="020F0502020204030204" pitchFamily="34" charset="0"/>
              <a:ea typeface="Calibri" panose="020F0502020204030204" pitchFamily="34" charset="0"/>
              <a:cs typeface="Gautami" panose="020B0502040204020203" pitchFamily="34" charset="0"/>
            </a:endParaRPr>
          </a:p>
          <a:p>
            <a:pPr algn="just">
              <a:lnSpc>
                <a:spcPct val="150000"/>
              </a:lnSpc>
            </a:pP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700070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684EA-76C3-4BB5-B654-ECE396EA347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FB36DC0-A434-4B56-BA06-6A5832CFE0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830" y="260242"/>
            <a:ext cx="11777032" cy="6337516"/>
          </a:xfrm>
        </p:spPr>
      </p:pic>
    </p:spTree>
    <p:extLst>
      <p:ext uri="{BB962C8B-B14F-4D97-AF65-F5344CB8AC3E}">
        <p14:creationId xmlns:p14="http://schemas.microsoft.com/office/powerpoint/2010/main" val="737487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D9434-3CCE-4969-A280-86118829D61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48E0DFD-1A76-4A37-9EC2-7AA349A415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8113" y="301841"/>
            <a:ext cx="11621108" cy="5761608"/>
          </a:xfrm>
        </p:spPr>
      </p:pic>
    </p:spTree>
    <p:extLst>
      <p:ext uri="{BB962C8B-B14F-4D97-AF65-F5344CB8AC3E}">
        <p14:creationId xmlns:p14="http://schemas.microsoft.com/office/powerpoint/2010/main" val="2856250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4DC9C-F443-47E8-A825-9799DBDCD25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11FAA93-DD29-466D-9A7E-9804BBD3D7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8314" y="221940"/>
            <a:ext cx="11625816" cy="5805997"/>
          </a:xfrm>
        </p:spPr>
      </p:pic>
    </p:spTree>
    <p:extLst>
      <p:ext uri="{BB962C8B-B14F-4D97-AF65-F5344CB8AC3E}">
        <p14:creationId xmlns:p14="http://schemas.microsoft.com/office/powerpoint/2010/main" val="3165137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8CA28-F7AE-4C86-8959-CEA8352835F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5F17A91-28B2-445D-9204-09BC75EC6A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8402" y="365125"/>
            <a:ext cx="11070079" cy="5974672"/>
          </a:xfrm>
        </p:spPr>
      </p:pic>
    </p:spTree>
    <p:extLst>
      <p:ext uri="{BB962C8B-B14F-4D97-AF65-F5344CB8AC3E}">
        <p14:creationId xmlns:p14="http://schemas.microsoft.com/office/powerpoint/2010/main" val="2893755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42083-0577-45B9-8C00-864DABC8920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DBAE84E-2DE3-452D-B1EB-B8BDD2785F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7476" y="365124"/>
            <a:ext cx="10267367" cy="6174681"/>
          </a:xfrm>
        </p:spPr>
      </p:pic>
    </p:spTree>
    <p:extLst>
      <p:ext uri="{BB962C8B-B14F-4D97-AF65-F5344CB8AC3E}">
        <p14:creationId xmlns:p14="http://schemas.microsoft.com/office/powerpoint/2010/main" val="3866871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14672-3FCF-441A-A5BF-14DC4FC6AD8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A8A5588-3372-436F-BBD1-2AA23CE4C0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5464" y="365125"/>
            <a:ext cx="11421071" cy="5680568"/>
          </a:xfrm>
        </p:spPr>
      </p:pic>
    </p:spTree>
    <p:extLst>
      <p:ext uri="{BB962C8B-B14F-4D97-AF65-F5344CB8AC3E}">
        <p14:creationId xmlns:p14="http://schemas.microsoft.com/office/powerpoint/2010/main" val="385924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E85D2-3A25-458C-8A6F-F8B7B74A502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8F45A34-E37C-43CA-8572-C0B86563B9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6599" y="685799"/>
            <a:ext cx="11286684" cy="5486401"/>
          </a:xfrm>
        </p:spPr>
      </p:pic>
    </p:spTree>
    <p:extLst>
      <p:ext uri="{BB962C8B-B14F-4D97-AF65-F5344CB8AC3E}">
        <p14:creationId xmlns:p14="http://schemas.microsoft.com/office/powerpoint/2010/main" val="696465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68723-D76A-440C-AE35-EAB9CF8602DC}"/>
              </a:ext>
            </a:extLst>
          </p:cNvPr>
          <p:cNvSpPr>
            <a:spLocks noGrp="1"/>
          </p:cNvSpPr>
          <p:nvPr>
            <p:ph type="title"/>
          </p:nvPr>
        </p:nvSpPr>
        <p:spPr/>
        <p:txBody>
          <a:bodyPr/>
          <a:lstStyle/>
          <a:p>
            <a:r>
              <a:rPr lang="en-US" b="1" dirty="0"/>
              <a:t>Why use Deep Learning Frameworks?</a:t>
            </a:r>
          </a:p>
        </p:txBody>
      </p:sp>
      <p:sp>
        <p:nvSpPr>
          <p:cNvPr id="3" name="Content Placeholder 2">
            <a:extLst>
              <a:ext uri="{FF2B5EF4-FFF2-40B4-BE49-F238E27FC236}">
                <a16:creationId xmlns:a16="http://schemas.microsoft.com/office/drawing/2014/main" id="{5D9639D0-441A-4B01-B36F-14A3B6903B7A}"/>
              </a:ext>
            </a:extLst>
          </p:cNvPr>
          <p:cNvSpPr>
            <a:spLocks noGrp="1"/>
          </p:cNvSpPr>
          <p:nvPr>
            <p:ph idx="1"/>
          </p:nvPr>
        </p:nvSpPr>
        <p:spPr/>
        <p:txBody>
          <a:bodyPr/>
          <a:lstStyle/>
          <a:p>
            <a:pPr>
              <a:lnSpc>
                <a:spcPct val="107000"/>
              </a:lnSpc>
              <a:spcAft>
                <a:spcPts val="800"/>
              </a:spcAft>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Optimized for performance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Easy to understand and code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Good community support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Parallelize the processes to reduce computations</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Automatically compute gradients</a:t>
            </a:r>
          </a:p>
          <a:p>
            <a:pPr>
              <a:lnSpc>
                <a:spcPct val="150000"/>
              </a:lnSpc>
              <a:spcAft>
                <a:spcPts val="800"/>
              </a:spcAft>
            </a:pPr>
            <a:r>
              <a:rPr lang="en-IN" sz="2000" dirty="0">
                <a:effectLst/>
                <a:latin typeface="Times New Roman" panose="02020603050405020304" pitchFamily="18" charset="0"/>
                <a:ea typeface="Times New Roman" panose="02020603050405020304" pitchFamily="18" charset="0"/>
              </a:rPr>
              <a:t>Deep learning frameworks offer building blocks for designing, training and validating deep neural networks, through a high level programming interface.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6966594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D6135-9765-4896-809F-F3D906B183F9}"/>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Usual Workflow..</a:t>
            </a:r>
          </a:p>
        </p:txBody>
      </p:sp>
      <p:sp>
        <p:nvSpPr>
          <p:cNvPr id="3" name="Content Placeholder 2">
            <a:extLst>
              <a:ext uri="{FF2B5EF4-FFF2-40B4-BE49-F238E27FC236}">
                <a16:creationId xmlns:a16="http://schemas.microsoft.com/office/drawing/2014/main" id="{E6C1F26A-C0BA-4044-8395-9F709C4B3F05}"/>
              </a:ext>
            </a:extLst>
          </p:cNvPr>
          <p:cNvSpPr>
            <a:spLocks noGrp="1"/>
          </p:cNvSpPr>
          <p:nvPr>
            <p:ph idx="1"/>
          </p:nvPr>
        </p:nvSpPr>
        <p:spPr>
          <a:xfrm>
            <a:off x="941032" y="2015231"/>
            <a:ext cx="10412767" cy="4161732"/>
          </a:xfrm>
        </p:spPr>
        <p:txBody>
          <a:bodyPr/>
          <a:lstStyle/>
          <a:p>
            <a:pPr marL="342900" lvl="0" indent="-342900" algn="just">
              <a:lnSpc>
                <a:spcPct val="150000"/>
              </a:lnSpc>
              <a:buFont typeface="Symbol" panose="05050102010706020507" pitchFamily="18" charset="2"/>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Build a computational graph, this can be any mathematical operation TensorFlow supports.</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Initialize variables, to compile the variables defined previously</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Create session, this is where the magic starts!</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Run graph in session, the compiled graph is passed to the session, which starts its execution.</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Close session, shutdown the session.</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354401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852B5-322F-4C45-8269-AE819CD3B4EB}"/>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8E3AE74C-D31C-4892-B7E2-EB36FC87DC1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69301"/>
            <a:ext cx="12192000" cy="5811618"/>
          </a:xfrm>
        </p:spPr>
      </p:pic>
    </p:spTree>
    <p:extLst>
      <p:ext uri="{BB962C8B-B14F-4D97-AF65-F5344CB8AC3E}">
        <p14:creationId xmlns:p14="http://schemas.microsoft.com/office/powerpoint/2010/main" val="33218080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ACE3-2656-4869-AD82-9B4E0DB4264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A40D08D-8E66-4132-ADD7-511F8F6E7F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47" y="365125"/>
            <a:ext cx="12191120" cy="5819775"/>
          </a:xfrm>
        </p:spPr>
      </p:pic>
    </p:spTree>
    <p:extLst>
      <p:ext uri="{BB962C8B-B14F-4D97-AF65-F5344CB8AC3E}">
        <p14:creationId xmlns:p14="http://schemas.microsoft.com/office/powerpoint/2010/main" val="16626158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AF30E-12EC-49A7-8770-141C2FEC56C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B56BC68-A708-4773-8130-DEF9346B1C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479425"/>
            <a:ext cx="12123861" cy="5845175"/>
          </a:xfrm>
        </p:spPr>
      </p:pic>
    </p:spTree>
    <p:extLst>
      <p:ext uri="{BB962C8B-B14F-4D97-AF65-F5344CB8AC3E}">
        <p14:creationId xmlns:p14="http://schemas.microsoft.com/office/powerpoint/2010/main" val="3553860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13843-0B8B-4615-9DF4-C90C536FA2A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0409088-2926-4F9C-9026-FAA65AF51E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5498"/>
            <a:ext cx="12166600" cy="6550106"/>
          </a:xfrm>
        </p:spPr>
      </p:pic>
    </p:spTree>
    <p:extLst>
      <p:ext uri="{BB962C8B-B14F-4D97-AF65-F5344CB8AC3E}">
        <p14:creationId xmlns:p14="http://schemas.microsoft.com/office/powerpoint/2010/main" val="40686427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61FD1-67E3-4290-B1C7-BD8CBFDEA23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096ED92-801B-419F-8EA9-320F66D48D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09973"/>
            <a:ext cx="12192000" cy="5899590"/>
          </a:xfrm>
        </p:spPr>
      </p:pic>
    </p:spTree>
    <p:extLst>
      <p:ext uri="{BB962C8B-B14F-4D97-AF65-F5344CB8AC3E}">
        <p14:creationId xmlns:p14="http://schemas.microsoft.com/office/powerpoint/2010/main" val="18119754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10097-0421-45BB-B8B5-A266D42E4D0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92CA216-E05D-40D3-A43D-47581B948A0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359499"/>
            <a:ext cx="12192000" cy="6088977"/>
          </a:xfrm>
        </p:spPr>
      </p:pic>
    </p:spTree>
    <p:extLst>
      <p:ext uri="{BB962C8B-B14F-4D97-AF65-F5344CB8AC3E}">
        <p14:creationId xmlns:p14="http://schemas.microsoft.com/office/powerpoint/2010/main" val="1626320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B78AB-9ABC-403C-B416-A1A89C5F8AF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D969184C-CE11-483B-835D-3C53E92940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70969"/>
            <a:ext cx="12192000" cy="6236762"/>
          </a:xfrm>
        </p:spPr>
      </p:pic>
    </p:spTree>
    <p:extLst>
      <p:ext uri="{BB962C8B-B14F-4D97-AF65-F5344CB8AC3E}">
        <p14:creationId xmlns:p14="http://schemas.microsoft.com/office/powerpoint/2010/main" val="36320228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F0D68-1F8C-4312-980A-79F69C3376C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10D8D46-E13B-448D-99F6-D40500D66C8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837" y="365126"/>
            <a:ext cx="12163163" cy="6262366"/>
          </a:xfrm>
        </p:spPr>
      </p:pic>
    </p:spTree>
    <p:extLst>
      <p:ext uri="{BB962C8B-B14F-4D97-AF65-F5344CB8AC3E}">
        <p14:creationId xmlns:p14="http://schemas.microsoft.com/office/powerpoint/2010/main" val="2953007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07F01-0950-4FC9-B43E-EBE0DAE2331A}"/>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What is </a:t>
            </a:r>
            <a:r>
              <a:rPr lang="en-US" sz="4000" b="1" dirty="0" err="1">
                <a:latin typeface="Times New Roman" panose="02020603050405020304" pitchFamily="18" charset="0"/>
                <a:cs typeface="Times New Roman" panose="02020603050405020304" pitchFamily="18" charset="0"/>
              </a:rPr>
              <a:t>Tensorflow</a:t>
            </a:r>
            <a:r>
              <a:rPr lang="en-US" sz="4000" b="1" dirty="0">
                <a:latin typeface="Times New Roman" panose="02020603050405020304" pitchFamily="18" charset="0"/>
                <a:cs typeface="Times New Roman" panose="02020603050405020304" pitchFamily="18" charset="0"/>
              </a:rPr>
              <a:t>?</a:t>
            </a:r>
          </a:p>
        </p:txBody>
      </p:sp>
      <p:sp>
        <p:nvSpPr>
          <p:cNvPr id="3" name="Content Placeholder 2">
            <a:extLst>
              <a:ext uri="{FF2B5EF4-FFF2-40B4-BE49-F238E27FC236}">
                <a16:creationId xmlns:a16="http://schemas.microsoft.com/office/drawing/2014/main" id="{CE0E7897-C37C-4965-85AF-F7FF93E985CF}"/>
              </a:ext>
            </a:extLst>
          </p:cNvPr>
          <p:cNvSpPr>
            <a:spLocks noGrp="1"/>
          </p:cNvSpPr>
          <p:nvPr>
            <p:ph idx="1"/>
          </p:nvPr>
        </p:nvSpPr>
        <p:spPr>
          <a:xfrm>
            <a:off x="664029" y="1469571"/>
            <a:ext cx="10689771" cy="4707392"/>
          </a:xfrm>
        </p:spPr>
        <p:txBody>
          <a:bodyPr>
            <a:normAutofit fontScale="77500" lnSpcReduction="20000"/>
          </a:bodyPr>
          <a:lstStyle/>
          <a:p>
            <a:pPr marL="114300">
              <a:lnSpc>
                <a:spcPct val="170000"/>
              </a:lnSpc>
              <a:spcBef>
                <a:spcPts val="0"/>
              </a:spcBef>
              <a:buSzPct val="100000"/>
            </a:pPr>
            <a:r>
              <a:rPr lang="en-IN" sz="2100" dirty="0">
                <a:effectLst/>
                <a:latin typeface="Times New Roman" panose="02020603050405020304" pitchFamily="18" charset="0"/>
                <a:ea typeface="Times New Roman" panose="02020603050405020304" pitchFamily="18" charset="0"/>
                <a:cs typeface="Times New Roman" panose="02020603050405020304" pitchFamily="18" charset="0"/>
              </a:rPr>
              <a:t>TensorFlow is an open source software library for numerical computation using dataflow graphs. Nodes in the graph represents mathematical operations, while graph edges represent multi-dimensional data arrays (aka tensors) communicated between them. The flexible architecture allows you to deploy computation to one or more CPUs or GPUs in a desktop, server, or mobile device with a single API</a:t>
            </a:r>
            <a:r>
              <a:rPr lang="en-IN" sz="2100" b="1"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marL="0" indent="0">
              <a:lnSpc>
                <a:spcPct val="170000"/>
              </a:lnSpc>
              <a:spcBef>
                <a:spcPts val="0"/>
              </a:spcBef>
              <a:buSzPct val="100000"/>
              <a:buNone/>
            </a:pPr>
            <a:endParaRPr lang="en" sz="2100" dirty="0">
              <a:latin typeface="Times New Roman" panose="02020603050405020304" pitchFamily="18" charset="0"/>
              <a:ea typeface="Helvetica Neue" charset="0"/>
              <a:cs typeface="Times New Roman" panose="02020603050405020304" pitchFamily="18" charset="0"/>
              <a:sym typeface="Roboto"/>
            </a:endParaRPr>
          </a:p>
          <a:p>
            <a:pPr marL="114300" lvl="0">
              <a:lnSpc>
                <a:spcPct val="170000"/>
              </a:lnSpc>
              <a:spcBef>
                <a:spcPts val="0"/>
              </a:spcBef>
              <a:buSzPct val="100000"/>
            </a:pPr>
            <a:r>
              <a:rPr lang="en" sz="2100" dirty="0">
                <a:latin typeface="Times New Roman" panose="02020603050405020304" pitchFamily="18" charset="0"/>
                <a:ea typeface="Helvetica Neue" charset="0"/>
                <a:cs typeface="Times New Roman" panose="02020603050405020304" pitchFamily="18" charset="0"/>
                <a:sym typeface="Roboto"/>
              </a:rPr>
              <a:t>Open source library for numerical computation using </a:t>
            </a:r>
            <a:r>
              <a:rPr lang="en" sz="2100" b="1" dirty="0">
                <a:latin typeface="Times New Roman" panose="02020603050405020304" pitchFamily="18" charset="0"/>
                <a:ea typeface="Helvetica Neue" charset="0"/>
                <a:cs typeface="Times New Roman" panose="02020603050405020304" pitchFamily="18" charset="0"/>
                <a:sym typeface="Roboto"/>
              </a:rPr>
              <a:t>data flow graphs</a:t>
            </a:r>
            <a:endParaRPr lang="en-US" sz="2100" b="1" dirty="0">
              <a:latin typeface="Times New Roman" panose="02020603050405020304" pitchFamily="18" charset="0"/>
              <a:ea typeface="Helvetica Neue" charset="0"/>
              <a:cs typeface="Times New Roman" panose="02020603050405020304" pitchFamily="18" charset="0"/>
              <a:sym typeface="Roboto"/>
            </a:endParaRPr>
          </a:p>
          <a:p>
            <a:pPr lvl="0">
              <a:lnSpc>
                <a:spcPct val="170000"/>
              </a:lnSpc>
              <a:spcBef>
                <a:spcPts val="0"/>
              </a:spcBef>
            </a:pPr>
            <a:endParaRPr lang="en" sz="2100" dirty="0">
              <a:latin typeface="Times New Roman" panose="02020603050405020304" pitchFamily="18" charset="0"/>
              <a:ea typeface="Helvetica Neue" charset="0"/>
              <a:cs typeface="Times New Roman" panose="02020603050405020304" pitchFamily="18" charset="0"/>
              <a:sym typeface="Roboto"/>
            </a:endParaRPr>
          </a:p>
          <a:p>
            <a:pPr marL="114300" lvl="0">
              <a:lnSpc>
                <a:spcPct val="170000"/>
              </a:lnSpc>
              <a:spcBef>
                <a:spcPts val="0"/>
              </a:spcBef>
              <a:buSzPct val="100000"/>
            </a:pPr>
            <a:r>
              <a:rPr lang="en-US" sz="2100" dirty="0">
                <a:latin typeface="Times New Roman" panose="02020603050405020304" pitchFamily="18" charset="0"/>
                <a:ea typeface="Helvetica Neue" charset="0"/>
                <a:cs typeface="Times New Roman" panose="02020603050405020304" pitchFamily="18" charset="0"/>
                <a:sym typeface="Roboto"/>
              </a:rPr>
              <a:t>D</a:t>
            </a:r>
            <a:r>
              <a:rPr lang="en" sz="2100" dirty="0">
                <a:latin typeface="Times New Roman" panose="02020603050405020304" pitchFamily="18" charset="0"/>
                <a:ea typeface="Helvetica Neue" charset="0"/>
                <a:cs typeface="Times New Roman" panose="02020603050405020304" pitchFamily="18" charset="0"/>
                <a:sym typeface="Roboto"/>
              </a:rPr>
              <a:t>eveloped by Google Brain Team to conduct machine learning research.</a:t>
            </a:r>
            <a:r>
              <a:rPr lang="en-US" sz="2100" dirty="0">
                <a:latin typeface="Times New Roman" panose="02020603050405020304" pitchFamily="18" charset="0"/>
                <a:ea typeface="Helvetica Neue" charset="0"/>
                <a:cs typeface="Times New Roman" panose="02020603050405020304" pitchFamily="18" charset="0"/>
                <a:sym typeface="Roboto"/>
              </a:rPr>
              <a:t>Based on </a:t>
            </a:r>
            <a:r>
              <a:rPr lang="en-US" sz="2100" dirty="0" err="1">
                <a:latin typeface="Times New Roman" panose="02020603050405020304" pitchFamily="18" charset="0"/>
                <a:ea typeface="Helvetica Neue" charset="0"/>
                <a:cs typeface="Times New Roman" panose="02020603050405020304" pitchFamily="18" charset="0"/>
                <a:sym typeface="Roboto"/>
              </a:rPr>
              <a:t>DisBelief</a:t>
            </a:r>
            <a:r>
              <a:rPr lang="en-US" sz="2100" dirty="0">
                <a:latin typeface="Times New Roman" panose="02020603050405020304" pitchFamily="18" charset="0"/>
                <a:ea typeface="Helvetica Neue" charset="0"/>
                <a:cs typeface="Times New Roman" panose="02020603050405020304" pitchFamily="18" charset="0"/>
                <a:sym typeface="Roboto"/>
              </a:rPr>
              <a:t> used internally at Google since 2011</a:t>
            </a:r>
            <a:r>
              <a:rPr lang="en-US" sz="2100" b="1" dirty="0">
                <a:latin typeface="Times New Roman" panose="02020603050405020304" pitchFamily="18" charset="0"/>
                <a:ea typeface="Helvetica Neue" charset="0"/>
                <a:cs typeface="Times New Roman" panose="02020603050405020304" pitchFamily="18" charset="0"/>
                <a:sym typeface="Roboto"/>
              </a:rPr>
              <a:t>.</a:t>
            </a:r>
          </a:p>
          <a:p>
            <a:pPr marL="114300" lvl="0">
              <a:lnSpc>
                <a:spcPct val="170000"/>
              </a:lnSpc>
              <a:spcBef>
                <a:spcPts val="0"/>
              </a:spcBef>
              <a:buSzPct val="100000"/>
            </a:pPr>
            <a:endParaRPr lang="en-US" sz="2100" b="1" dirty="0">
              <a:latin typeface="Times New Roman" panose="02020603050405020304" pitchFamily="18" charset="0"/>
              <a:ea typeface="Helvetica Neue" charset="0"/>
              <a:cs typeface="Times New Roman" panose="02020603050405020304" pitchFamily="18" charset="0"/>
              <a:sym typeface="Roboto"/>
            </a:endParaRPr>
          </a:p>
          <a:p>
            <a:pPr marL="114300">
              <a:lnSpc>
                <a:spcPct val="170000"/>
              </a:lnSpc>
              <a:spcBef>
                <a:spcPts val="0"/>
              </a:spcBef>
              <a:buSzPct val="100000"/>
            </a:pPr>
            <a:r>
              <a:rPr lang="en" sz="2100" b="1" dirty="0">
                <a:latin typeface="Times New Roman" panose="02020603050405020304" pitchFamily="18" charset="0"/>
                <a:ea typeface="Helvetica Neue" charset="0"/>
                <a:cs typeface="Times New Roman" panose="02020603050405020304" pitchFamily="18" charset="0"/>
                <a:sym typeface="Roboto"/>
              </a:rPr>
              <a:t>“Tensor</a:t>
            </a:r>
            <a:r>
              <a:rPr lang="en-US" sz="2100" b="1" dirty="0">
                <a:latin typeface="Times New Roman" panose="02020603050405020304" pitchFamily="18" charset="0"/>
                <a:ea typeface="Helvetica Neue" charset="0"/>
                <a:cs typeface="Times New Roman" panose="02020603050405020304" pitchFamily="18" charset="0"/>
                <a:sym typeface="Roboto"/>
              </a:rPr>
              <a:t>F</a:t>
            </a:r>
            <a:r>
              <a:rPr lang="en" sz="2100" b="1" dirty="0">
                <a:latin typeface="Times New Roman" panose="02020603050405020304" pitchFamily="18" charset="0"/>
                <a:ea typeface="Helvetica Neue" charset="0"/>
                <a:cs typeface="Times New Roman" panose="02020603050405020304" pitchFamily="18" charset="0"/>
                <a:sym typeface="Roboto"/>
              </a:rPr>
              <a:t>low is an interface for expressing machine learning algorithms, and an implementation for executing such algorithms”</a:t>
            </a:r>
          </a:p>
          <a:p>
            <a:pPr marL="114300">
              <a:lnSpc>
                <a:spcPct val="150000"/>
              </a:lnSpc>
              <a:spcBef>
                <a:spcPts val="0"/>
              </a:spcBef>
              <a:buSzPct val="100000"/>
            </a:pPr>
            <a:endParaRPr lang="en" sz="1800" b="1" dirty="0">
              <a:latin typeface="Helvetica Neue" charset="0"/>
              <a:ea typeface="Helvetica Neue" charset="0"/>
              <a:cs typeface="Helvetica Neue" charset="0"/>
              <a:sym typeface="Roboto"/>
            </a:endParaRPr>
          </a:p>
          <a:p>
            <a:pPr marL="114300" lvl="0">
              <a:lnSpc>
                <a:spcPct val="150000"/>
              </a:lnSpc>
              <a:spcBef>
                <a:spcPts val="0"/>
              </a:spcBef>
              <a:buSzPct val="100000"/>
            </a:pPr>
            <a:endParaRPr lang="en" sz="1800" b="1" dirty="0">
              <a:latin typeface="Times New Roman" panose="02020603050405020304" pitchFamily="18" charset="0"/>
              <a:ea typeface="Helvetica Neue" charset="0"/>
              <a:cs typeface="Times New Roman" panose="02020603050405020304" pitchFamily="18" charset="0"/>
              <a:sym typeface="Roboto"/>
            </a:endParaRPr>
          </a:p>
          <a:p>
            <a:endParaRPr lang="en-US" dirty="0"/>
          </a:p>
        </p:txBody>
      </p:sp>
    </p:spTree>
    <p:extLst>
      <p:ext uri="{BB962C8B-B14F-4D97-AF65-F5344CB8AC3E}">
        <p14:creationId xmlns:p14="http://schemas.microsoft.com/office/powerpoint/2010/main" val="3667481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27001-3587-4708-952A-3B38FA4FA85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AF547A6-75D2-4D61-A8C3-AADBFDCF13A6}"/>
              </a:ext>
            </a:extLst>
          </p:cNvPr>
          <p:cNvSpPr>
            <a:spLocks noGrp="1"/>
          </p:cNvSpPr>
          <p:nvPr>
            <p:ph idx="1"/>
          </p:nvPr>
        </p:nvSpPr>
        <p:spPr/>
        <p:txBody>
          <a:bodyPr/>
          <a:lstStyle/>
          <a:p>
            <a:pPr algn="just">
              <a:lnSpc>
                <a:spcPct val="150000"/>
              </a:lnSpc>
            </a:pPr>
            <a:r>
              <a:rPr lang="en-IN" sz="1800" dirty="0">
                <a:effectLst/>
                <a:latin typeface="Times New Roman" panose="02020603050405020304" pitchFamily="18" charset="0"/>
                <a:ea typeface="Times New Roman" panose="02020603050405020304" pitchFamily="18" charset="0"/>
              </a:rPr>
              <a:t>A major difference between </a:t>
            </a:r>
            <a:r>
              <a:rPr lang="en-IN" sz="1800" dirty="0" err="1">
                <a:latin typeface="Times New Roman" panose="02020603050405020304" pitchFamily="18" charset="0"/>
                <a:ea typeface="Times New Roman" panose="02020603050405020304" pitchFamily="18" charset="0"/>
              </a:rPr>
              <a:t>N</a:t>
            </a:r>
            <a:r>
              <a:rPr lang="en-IN" sz="1800" dirty="0" err="1">
                <a:effectLst/>
                <a:latin typeface="Times New Roman" panose="02020603050405020304" pitchFamily="18" charset="0"/>
                <a:ea typeface="Times New Roman" panose="02020603050405020304" pitchFamily="18" charset="0"/>
              </a:rPr>
              <a:t>umpy</a:t>
            </a:r>
            <a:r>
              <a:rPr lang="en-IN" sz="1800" dirty="0">
                <a:effectLst/>
                <a:latin typeface="Times New Roman" panose="02020603050405020304" pitchFamily="18" charset="0"/>
                <a:ea typeface="Times New Roman" panose="02020603050405020304" pitchFamily="18" charset="0"/>
              </a:rPr>
              <a:t> and TensorFlow is that TensorFlow follows a lazy programming paradigm. It first builds a graph of all the operation to be done, and then when a “session” is called, it “runs” the graph. It’s built to be scalable, by changing internal data representation to tensors (aka multi-dimensional arrays). Building a computational graph can be considered as the main ingredient of TensorFlow.</a:t>
            </a:r>
          </a:p>
          <a:p>
            <a:pPr algn="just">
              <a:lnSpc>
                <a:spcPct val="150000"/>
              </a:lnSpc>
            </a:pPr>
            <a:r>
              <a:rPr lang="en-IN" sz="1800" dirty="0">
                <a:effectLst/>
                <a:latin typeface="Times New Roman" panose="02020603050405020304" pitchFamily="18" charset="0"/>
                <a:ea typeface="Times New Roman" panose="02020603050405020304" pitchFamily="18" charset="0"/>
              </a:rPr>
              <a:t>You can build other machine learning algorithms on it such as decision trees or k-Nearest </a:t>
            </a:r>
            <a:r>
              <a:rPr lang="en-IN" sz="1800" dirty="0" err="1">
                <a:effectLst/>
                <a:latin typeface="Times New Roman" panose="02020603050405020304" pitchFamily="18" charset="0"/>
                <a:ea typeface="Times New Roman" panose="02020603050405020304" pitchFamily="18" charset="0"/>
              </a:rPr>
              <a:t>Neighbors</a:t>
            </a:r>
            <a:r>
              <a:rPr lang="en-IN" sz="1800" dirty="0">
                <a:effectLst/>
                <a:latin typeface="Times New Roman" panose="02020603050405020304" pitchFamily="18" charset="0"/>
                <a:ea typeface="Times New Roman" panose="02020603050405020304" pitchFamily="18" charset="0"/>
              </a:rPr>
              <a:t>. You can literally do everything you normally would do in </a:t>
            </a:r>
            <a:r>
              <a:rPr lang="en-IN" sz="1800" dirty="0" err="1">
                <a:latin typeface="Times New Roman" panose="02020603050405020304" pitchFamily="18" charset="0"/>
                <a:ea typeface="Times New Roman" panose="02020603050405020304" pitchFamily="18" charset="0"/>
              </a:rPr>
              <a:t>N</a:t>
            </a:r>
            <a:r>
              <a:rPr lang="en-IN" sz="1800" dirty="0" err="1">
                <a:effectLst/>
                <a:latin typeface="Times New Roman" panose="02020603050405020304" pitchFamily="18" charset="0"/>
                <a:ea typeface="Times New Roman" panose="02020603050405020304" pitchFamily="18" charset="0"/>
              </a:rPr>
              <a:t>umpy</a:t>
            </a:r>
            <a:r>
              <a:rPr lang="en-IN" sz="1800" dirty="0">
                <a:effectLst/>
                <a:latin typeface="Times New Roman" panose="02020603050405020304" pitchFamily="18" charset="0"/>
                <a:ea typeface="Times New Roman" panose="02020603050405020304" pitchFamily="18" charset="0"/>
              </a:rPr>
              <a:t>! It’s aptly called </a:t>
            </a:r>
            <a:r>
              <a:rPr lang="en-IN" sz="1800" b="1" dirty="0">
                <a:effectLst/>
                <a:latin typeface="Times New Roman" panose="02020603050405020304" pitchFamily="18" charset="0"/>
                <a:ea typeface="Times New Roman" panose="02020603050405020304" pitchFamily="18" charset="0"/>
              </a:rPr>
              <a:t>“</a:t>
            </a:r>
            <a:r>
              <a:rPr lang="en-IN" sz="1800" b="1" dirty="0" err="1">
                <a:latin typeface="Times New Roman" panose="02020603050405020304" pitchFamily="18" charset="0"/>
                <a:ea typeface="Times New Roman" panose="02020603050405020304" pitchFamily="18" charset="0"/>
              </a:rPr>
              <a:t>N</a:t>
            </a:r>
            <a:r>
              <a:rPr lang="en-IN" sz="1800" b="1" dirty="0" err="1">
                <a:effectLst/>
                <a:latin typeface="Times New Roman" panose="02020603050405020304" pitchFamily="18" charset="0"/>
                <a:ea typeface="Times New Roman" panose="02020603050405020304" pitchFamily="18" charset="0"/>
              </a:rPr>
              <a:t>umpy</a:t>
            </a:r>
            <a:r>
              <a:rPr lang="en-IN" sz="1800" b="1" dirty="0">
                <a:effectLst/>
                <a:latin typeface="Times New Roman" panose="02020603050405020304" pitchFamily="18" charset="0"/>
                <a:ea typeface="Times New Roman" panose="02020603050405020304" pitchFamily="18" charset="0"/>
              </a:rPr>
              <a:t> on steroids”</a:t>
            </a:r>
            <a:endParaRPr lang="en-US" b="1" dirty="0"/>
          </a:p>
        </p:txBody>
      </p:sp>
    </p:spTree>
    <p:extLst>
      <p:ext uri="{BB962C8B-B14F-4D97-AF65-F5344CB8AC3E}">
        <p14:creationId xmlns:p14="http://schemas.microsoft.com/office/powerpoint/2010/main" val="1430774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3576-C517-4134-88D1-CE1F2C9F20F5}"/>
              </a:ext>
            </a:extLst>
          </p:cNvPr>
          <p:cNvSpPr>
            <a:spLocks noGrp="1"/>
          </p:cNvSpPr>
          <p:nvPr>
            <p:ph type="title"/>
          </p:nvPr>
        </p:nvSpPr>
        <p:spPr/>
        <p:txBody>
          <a:bodyPr/>
          <a:lstStyle/>
          <a:p>
            <a:endParaRPr lang="en-US"/>
          </a:p>
        </p:txBody>
      </p:sp>
      <p:pic>
        <p:nvPicPr>
          <p:cNvPr id="9" name="Content Placeholder 8">
            <a:extLst>
              <a:ext uri="{FF2B5EF4-FFF2-40B4-BE49-F238E27FC236}">
                <a16:creationId xmlns:a16="http://schemas.microsoft.com/office/drawing/2014/main" id="{94F36929-CAA0-4816-AE34-652B6367D2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65125"/>
            <a:ext cx="11990035" cy="5932714"/>
          </a:xfrm>
        </p:spPr>
      </p:pic>
    </p:spTree>
    <p:extLst>
      <p:ext uri="{BB962C8B-B14F-4D97-AF65-F5344CB8AC3E}">
        <p14:creationId xmlns:p14="http://schemas.microsoft.com/office/powerpoint/2010/main" val="2925527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3576-C517-4134-88D1-CE1F2C9F20F5}"/>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67193F65-9A96-4432-8113-B92A452026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9496" y="365125"/>
            <a:ext cx="11593007" cy="5643789"/>
          </a:xfrm>
        </p:spPr>
      </p:pic>
    </p:spTree>
    <p:extLst>
      <p:ext uri="{BB962C8B-B14F-4D97-AF65-F5344CB8AC3E}">
        <p14:creationId xmlns:p14="http://schemas.microsoft.com/office/powerpoint/2010/main" val="1554449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EF7D8-9CDE-4131-9919-83F2BB542EEA}"/>
              </a:ext>
            </a:extLst>
          </p:cNvPr>
          <p:cNvSpPr>
            <a:spLocks noGrp="1"/>
          </p:cNvSpPr>
          <p:nvPr>
            <p:ph type="title"/>
          </p:nvPr>
        </p:nvSpPr>
        <p:spPr/>
        <p:txBody>
          <a:bodyPr>
            <a:normAutofit/>
          </a:bodyPr>
          <a:lstStyle/>
          <a:p>
            <a:r>
              <a:rPr lang="en-US" sz="4000" b="1" dirty="0" err="1">
                <a:latin typeface="Times New Roman" panose="02020603050405020304" pitchFamily="18" charset="0"/>
                <a:cs typeface="Times New Roman" panose="02020603050405020304" pitchFamily="18" charset="0"/>
              </a:rPr>
              <a:t>Numpy</a:t>
            </a:r>
            <a:r>
              <a:rPr lang="en-US" sz="4000" b="1" dirty="0">
                <a:latin typeface="Times New Roman" panose="02020603050405020304" pitchFamily="18" charset="0"/>
                <a:cs typeface="Times New Roman" panose="02020603050405020304" pitchFamily="18" charset="0"/>
              </a:rPr>
              <a:t> arrays vs Tensors</a:t>
            </a:r>
          </a:p>
        </p:txBody>
      </p:sp>
      <p:sp>
        <p:nvSpPr>
          <p:cNvPr id="3" name="Content Placeholder 2">
            <a:extLst>
              <a:ext uri="{FF2B5EF4-FFF2-40B4-BE49-F238E27FC236}">
                <a16:creationId xmlns:a16="http://schemas.microsoft.com/office/drawing/2014/main" id="{86A3F432-71DE-4D73-B293-20C4084AE45A}"/>
              </a:ext>
            </a:extLst>
          </p:cNvPr>
          <p:cNvSpPr>
            <a:spLocks noGrp="1"/>
          </p:cNvSpPr>
          <p:nvPr>
            <p:ph idx="1"/>
          </p:nvPr>
        </p:nvSpPr>
        <p:spPr>
          <a:xfrm>
            <a:off x="838199" y="1825624"/>
            <a:ext cx="10863943" cy="4411889"/>
          </a:xfrm>
        </p:spPr>
        <p:txBody>
          <a:bodyPr>
            <a:normAutofit/>
          </a:bodyPr>
          <a:lstStyle/>
          <a:p>
            <a:pPr algn="just">
              <a:lnSpc>
                <a:spcPct val="150000"/>
              </a:lnSpc>
            </a:pPr>
            <a:r>
              <a:rPr lang="en-US" sz="1800" b="0" i="0" dirty="0">
                <a:solidFill>
                  <a:srgbClr val="292929"/>
                </a:solidFill>
                <a:effectLst/>
                <a:latin typeface="Times New Roman" panose="02020603050405020304" pitchFamily="18" charset="0"/>
                <a:cs typeface="Times New Roman" panose="02020603050405020304" pitchFamily="18" charset="0"/>
              </a:rPr>
              <a:t>A </a:t>
            </a:r>
            <a:r>
              <a:rPr lang="en-US" sz="1800" b="1" i="0" dirty="0">
                <a:solidFill>
                  <a:srgbClr val="292929"/>
                </a:solidFill>
                <a:effectLst/>
                <a:latin typeface="Times New Roman" panose="02020603050405020304" pitchFamily="18" charset="0"/>
                <a:cs typeface="Times New Roman" panose="02020603050405020304" pitchFamily="18" charset="0"/>
              </a:rPr>
              <a:t>NumPy array</a:t>
            </a:r>
            <a:r>
              <a:rPr lang="en-US" sz="1800" b="0" i="0" dirty="0">
                <a:solidFill>
                  <a:srgbClr val="292929"/>
                </a:solidFill>
                <a:effectLst/>
                <a:latin typeface="Times New Roman" panose="02020603050405020304" pitchFamily="18" charset="0"/>
                <a:cs typeface="Times New Roman" panose="02020603050405020304" pitchFamily="18" charset="0"/>
              </a:rPr>
              <a:t> is a grid of values belonging to the same numerical type. This homogeneity allows mathematical operations to be more efficient and reduces memory usage in data storage in contrast to other data structures like python lists and pandas data frames. An array can be one-dimensional or multi-dimensional. We can think of a multi-dimensional array as a container of arrays of the same type and size.</a:t>
            </a:r>
          </a:p>
          <a:p>
            <a:pPr algn="just">
              <a:lnSpc>
                <a:spcPct val="150000"/>
              </a:lnSpc>
            </a:pPr>
            <a:r>
              <a:rPr lang="en-US" sz="1800" b="0" i="0" dirty="0">
                <a:solidFill>
                  <a:srgbClr val="292929"/>
                </a:solidFill>
                <a:effectLst/>
                <a:latin typeface="Times New Roman" panose="02020603050405020304" pitchFamily="18" charset="0"/>
                <a:cs typeface="Times New Roman" panose="02020603050405020304" pitchFamily="18" charset="0"/>
              </a:rPr>
              <a:t>A </a:t>
            </a:r>
            <a:r>
              <a:rPr lang="en-US" sz="1800" b="1" i="0" dirty="0">
                <a:solidFill>
                  <a:srgbClr val="292929"/>
                </a:solidFill>
                <a:effectLst/>
                <a:latin typeface="Times New Roman" panose="02020603050405020304" pitchFamily="18" charset="0"/>
                <a:cs typeface="Times New Roman" panose="02020603050405020304" pitchFamily="18" charset="0"/>
              </a:rPr>
              <a:t>TensorFlow tensor</a:t>
            </a:r>
            <a:r>
              <a:rPr lang="en-US" sz="1800" b="0" i="0" dirty="0">
                <a:solidFill>
                  <a:srgbClr val="292929"/>
                </a:solidFill>
                <a:effectLst/>
                <a:latin typeface="Times New Roman" panose="02020603050405020304" pitchFamily="18" charset="0"/>
                <a:cs typeface="Times New Roman" panose="02020603050405020304" pitchFamily="18" charset="0"/>
              </a:rPr>
              <a:t> is actually an array on steroids sharing most of the array’s functionalities and more. Much like arrays, tensors can be one-dimensional and multi-dimensional or have 0 to n axis as we can more accurately define. More specifically, a tensor with zero axis contains only a single value and is called a “scalar”, a tensor with one axis contains a list of values and is called a “vector”, a tensor with 2 axes is called a “matrix” etc. In the case of multi-dimensional tensors, each item must be of the same size just like arrays</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3408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DA68C-6458-4993-B47B-8FF59D589B0E}"/>
              </a:ext>
            </a:extLst>
          </p:cNvPr>
          <p:cNvSpPr>
            <a:spLocks noGrp="1"/>
          </p:cNvSpPr>
          <p:nvPr>
            <p:ph type="title"/>
          </p:nvPr>
        </p:nvSpPr>
        <p:spPr/>
        <p:txBody>
          <a:bodyPr/>
          <a:lstStyle/>
          <a:p>
            <a:r>
              <a:rPr lang="en-US" b="1" dirty="0" err="1"/>
              <a:t>Cont</a:t>
            </a:r>
            <a:r>
              <a:rPr lang="en-US" b="1" dirty="0"/>
              <a:t>…</a:t>
            </a:r>
          </a:p>
        </p:txBody>
      </p:sp>
      <p:sp>
        <p:nvSpPr>
          <p:cNvPr id="3" name="Content Placeholder 2">
            <a:extLst>
              <a:ext uri="{FF2B5EF4-FFF2-40B4-BE49-F238E27FC236}">
                <a16:creationId xmlns:a16="http://schemas.microsoft.com/office/drawing/2014/main" id="{14F4824D-03C8-4668-A23D-6AAF4F58DFFA}"/>
              </a:ext>
            </a:extLst>
          </p:cNvPr>
          <p:cNvSpPr>
            <a:spLocks noGrp="1"/>
          </p:cNvSpPr>
          <p:nvPr>
            <p:ph idx="1"/>
          </p:nvPr>
        </p:nvSpPr>
        <p:spPr>
          <a:xfrm>
            <a:off x="631371" y="1382486"/>
            <a:ext cx="10722429" cy="4794477"/>
          </a:xfrm>
        </p:spPr>
        <p:txBody>
          <a:bodyPr>
            <a:normAutofit fontScale="85000" lnSpcReduction="10000"/>
          </a:bodyPr>
          <a:lstStyle/>
          <a:p>
            <a:pPr>
              <a:lnSpc>
                <a:spcPct val="150000"/>
              </a:lnSpc>
            </a:pPr>
            <a:r>
              <a:rPr lang="en-US" sz="2100" dirty="0">
                <a:solidFill>
                  <a:srgbClr val="292929"/>
                </a:solidFill>
                <a:latin typeface="Times New Roman" panose="02020603050405020304" pitchFamily="18" charset="0"/>
                <a:cs typeface="Times New Roman" panose="02020603050405020304" pitchFamily="18" charset="0"/>
              </a:rPr>
              <a:t>T</a:t>
            </a:r>
            <a:r>
              <a:rPr lang="en-US" sz="2100" b="0" i="0" dirty="0">
                <a:solidFill>
                  <a:srgbClr val="292929"/>
                </a:solidFill>
                <a:effectLst/>
                <a:latin typeface="Times New Roman" panose="02020603050405020304" pitchFamily="18" charset="0"/>
                <a:cs typeface="Times New Roman" panose="02020603050405020304" pitchFamily="18" charset="0"/>
              </a:rPr>
              <a:t>he main selling point of tensors is, since being part of the TensorFlow library, using </a:t>
            </a:r>
            <a:r>
              <a:rPr lang="en-US" sz="2100" b="1" i="0" dirty="0">
                <a:solidFill>
                  <a:srgbClr val="292929"/>
                </a:solidFill>
                <a:effectLst/>
                <a:latin typeface="Times New Roman" panose="02020603050405020304" pitchFamily="18" charset="0"/>
                <a:cs typeface="Times New Roman" panose="02020603050405020304" pitchFamily="18" charset="0"/>
              </a:rPr>
              <a:t>GPU accelerated computing</a:t>
            </a:r>
            <a:r>
              <a:rPr lang="en-US" sz="2100" b="0" i="0" dirty="0">
                <a:solidFill>
                  <a:srgbClr val="292929"/>
                </a:solidFill>
                <a:effectLst/>
                <a:latin typeface="Times New Roman" panose="02020603050405020304" pitchFamily="18" charset="0"/>
                <a:cs typeface="Times New Roman" panose="02020603050405020304" pitchFamily="18" charset="0"/>
              </a:rPr>
              <a:t>. Simply put, without any change in code, TensorFlow allows you to parallelize tensor calculations across the cores of a GPU greatly improving speed against its NumPy array counterpart. There are still ways to reap the benefits of the beloved GPU computing with arrays but are not supported natively with the NumPy library.</a:t>
            </a:r>
          </a:p>
          <a:p>
            <a:pPr algn="l">
              <a:lnSpc>
                <a:spcPct val="150000"/>
              </a:lnSpc>
            </a:pPr>
            <a:r>
              <a:rPr lang="en-US" sz="2100" b="0" i="0" dirty="0">
                <a:solidFill>
                  <a:srgbClr val="292929"/>
                </a:solidFill>
                <a:effectLst/>
                <a:latin typeface="Times New Roman" panose="02020603050405020304" pitchFamily="18" charset="0"/>
                <a:cs typeface="Times New Roman" panose="02020603050405020304" pitchFamily="18" charset="0"/>
              </a:rPr>
              <a:t>Functionalities like GPU computing and automatic differentiation make </a:t>
            </a:r>
            <a:r>
              <a:rPr lang="en-US" sz="2100" b="1" i="0" dirty="0">
                <a:solidFill>
                  <a:srgbClr val="292929"/>
                </a:solidFill>
                <a:effectLst/>
                <a:latin typeface="Times New Roman" panose="02020603050405020304" pitchFamily="18" charset="0"/>
                <a:cs typeface="Times New Roman" panose="02020603050405020304" pitchFamily="18" charset="0"/>
              </a:rPr>
              <a:t>tensors</a:t>
            </a:r>
            <a:r>
              <a:rPr lang="en-US" sz="2100" b="0" i="0" dirty="0">
                <a:solidFill>
                  <a:srgbClr val="292929"/>
                </a:solidFill>
                <a:effectLst/>
                <a:latin typeface="Times New Roman" panose="02020603050405020304" pitchFamily="18" charset="0"/>
                <a:cs typeface="Times New Roman" panose="02020603050405020304" pitchFamily="18" charset="0"/>
              </a:rPr>
              <a:t> ideal data structures to handle the complexity of </a:t>
            </a:r>
            <a:r>
              <a:rPr lang="en-US" sz="2100" b="1" i="0" dirty="0">
                <a:solidFill>
                  <a:srgbClr val="292929"/>
                </a:solidFill>
                <a:effectLst/>
                <a:latin typeface="Times New Roman" panose="02020603050405020304" pitchFamily="18" charset="0"/>
                <a:cs typeface="Times New Roman" panose="02020603050405020304" pitchFamily="18" charset="0"/>
              </a:rPr>
              <a:t>deep learning models,</a:t>
            </a:r>
            <a:r>
              <a:rPr lang="en-US" sz="2100" b="0" i="0" dirty="0">
                <a:solidFill>
                  <a:srgbClr val="292929"/>
                </a:solidFill>
                <a:effectLst/>
                <a:latin typeface="Times New Roman" panose="02020603050405020304" pitchFamily="18" charset="0"/>
                <a:cs typeface="Times New Roman" panose="02020603050405020304" pitchFamily="18" charset="0"/>
              </a:rPr>
              <a:t> whether you prefer TensorFlow or </a:t>
            </a:r>
            <a:r>
              <a:rPr lang="en-US" sz="2100" b="0" i="0" dirty="0" err="1">
                <a:solidFill>
                  <a:srgbClr val="292929"/>
                </a:solidFill>
                <a:effectLst/>
                <a:latin typeface="Times New Roman" panose="02020603050405020304" pitchFamily="18" charset="0"/>
                <a:cs typeface="Times New Roman" panose="02020603050405020304" pitchFamily="18" charset="0"/>
              </a:rPr>
              <a:t>PyTorch</a:t>
            </a:r>
            <a:r>
              <a:rPr lang="en-US" sz="2100" b="0" i="0" dirty="0">
                <a:solidFill>
                  <a:srgbClr val="292929"/>
                </a:solidFill>
                <a:effectLst/>
                <a:latin typeface="Times New Roman" panose="02020603050405020304" pitchFamily="18" charset="0"/>
                <a:cs typeface="Times New Roman" panose="02020603050405020304" pitchFamily="18" charset="0"/>
              </a:rPr>
              <a:t> as your go-to framework.</a:t>
            </a:r>
          </a:p>
          <a:p>
            <a:pPr algn="l">
              <a:lnSpc>
                <a:spcPct val="150000"/>
              </a:lnSpc>
            </a:pPr>
            <a:r>
              <a:rPr lang="en-US" sz="2100" b="0" i="0" dirty="0">
                <a:solidFill>
                  <a:srgbClr val="292929"/>
                </a:solidFill>
                <a:effectLst/>
                <a:latin typeface="Times New Roman" panose="02020603050405020304" pitchFamily="18" charset="0"/>
                <a:cs typeface="Times New Roman" panose="02020603050405020304" pitchFamily="18" charset="0"/>
              </a:rPr>
              <a:t>In any other case, NumPy arrays will be your everyday driver due to their ease of use and setup. Generally speaking, one can consider </a:t>
            </a:r>
            <a:r>
              <a:rPr lang="en-US" sz="2100" b="1" i="0" dirty="0">
                <a:solidFill>
                  <a:srgbClr val="292929"/>
                </a:solidFill>
                <a:effectLst/>
                <a:latin typeface="Times New Roman" panose="02020603050405020304" pitchFamily="18" charset="0"/>
                <a:cs typeface="Times New Roman" panose="02020603050405020304" pitchFamily="18" charset="0"/>
              </a:rPr>
              <a:t>NumPy arrays</a:t>
            </a:r>
            <a:r>
              <a:rPr lang="en-US" sz="2100" b="0" i="0" dirty="0">
                <a:solidFill>
                  <a:srgbClr val="292929"/>
                </a:solidFill>
                <a:effectLst/>
                <a:latin typeface="Times New Roman" panose="02020603050405020304" pitchFamily="18" charset="0"/>
                <a:cs typeface="Times New Roman" panose="02020603050405020304" pitchFamily="18" charset="0"/>
              </a:rPr>
              <a:t> as an optimized version of python lists. So apart from using them as the input data format to machine learning models, they should also be your go-to structure for </a:t>
            </a:r>
            <a:r>
              <a:rPr lang="en-US" sz="2100" b="1" i="0" dirty="0">
                <a:solidFill>
                  <a:srgbClr val="292929"/>
                </a:solidFill>
                <a:effectLst/>
                <a:latin typeface="Times New Roman" panose="02020603050405020304" pitchFamily="18" charset="0"/>
                <a:cs typeface="Times New Roman" panose="02020603050405020304" pitchFamily="18" charset="0"/>
              </a:rPr>
              <a:t>any type of scientific computing</a:t>
            </a:r>
            <a:r>
              <a:rPr lang="en-US" sz="2100" b="0" i="0" dirty="0">
                <a:solidFill>
                  <a:srgbClr val="292929"/>
                </a:solidFill>
                <a:effectLst/>
                <a:latin typeface="Times New Roman" panose="02020603050405020304" pitchFamily="18" charset="0"/>
                <a:cs typeface="Times New Roman" panose="02020603050405020304" pitchFamily="18" charset="0"/>
              </a:rPr>
              <a:t> with Python.</a:t>
            </a:r>
          </a:p>
          <a:p>
            <a:endParaRPr lang="en-US" dirty="0"/>
          </a:p>
        </p:txBody>
      </p:sp>
    </p:spTree>
    <p:extLst>
      <p:ext uri="{BB962C8B-B14F-4D97-AF65-F5344CB8AC3E}">
        <p14:creationId xmlns:p14="http://schemas.microsoft.com/office/powerpoint/2010/main" val="29252122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BE488-DDA4-4D27-8F08-C13DAEEB7D74}"/>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EE52EF96-2F2E-4FA9-8211-3A9B06E8DEA4}"/>
              </a:ext>
            </a:extLst>
          </p:cNvPr>
          <p:cNvSpPr>
            <a:spLocks noGrp="1"/>
          </p:cNvSpPr>
          <p:nvPr>
            <p:ph type="subTitle" idx="1"/>
          </p:nvPr>
        </p:nvSpPr>
        <p:spPr/>
        <p:txBody>
          <a:bodyPr/>
          <a:lstStyle/>
          <a:p>
            <a:endParaRPr lang="en-US"/>
          </a:p>
        </p:txBody>
      </p:sp>
      <p:pic>
        <p:nvPicPr>
          <p:cNvPr id="7" name="Picture 6">
            <a:extLst>
              <a:ext uri="{FF2B5EF4-FFF2-40B4-BE49-F238E27FC236}">
                <a16:creationId xmlns:a16="http://schemas.microsoft.com/office/drawing/2014/main" id="{F9E2219D-468F-4E84-9450-7EB05DCF98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6306"/>
            <a:ext cx="12192000" cy="6225387"/>
          </a:xfrm>
          <a:prstGeom prst="rect">
            <a:avLst/>
          </a:prstGeom>
        </p:spPr>
      </p:pic>
    </p:spTree>
    <p:extLst>
      <p:ext uri="{BB962C8B-B14F-4D97-AF65-F5344CB8AC3E}">
        <p14:creationId xmlns:p14="http://schemas.microsoft.com/office/powerpoint/2010/main" val="5781881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433</TotalTime>
  <Words>1548</Words>
  <Application>Microsoft Office PowerPoint</Application>
  <PresentationFormat>Widescreen</PresentationFormat>
  <Paragraphs>71</Paragraphs>
  <Slides>28</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Arial</vt:lpstr>
      <vt:lpstr>Calibri</vt:lpstr>
      <vt:lpstr>Calibri Light</vt:lpstr>
      <vt:lpstr>charter</vt:lpstr>
      <vt:lpstr>Google Sans Text</vt:lpstr>
      <vt:lpstr>Helvetica Neue</vt:lpstr>
      <vt:lpstr>Symbol</vt:lpstr>
      <vt:lpstr>Times New Roman</vt:lpstr>
      <vt:lpstr>Tinos</vt:lpstr>
      <vt:lpstr>Office Theme</vt:lpstr>
      <vt:lpstr>PowerPoint Presentation</vt:lpstr>
      <vt:lpstr>Why use Deep Learning Frameworks?</vt:lpstr>
      <vt:lpstr>What is Tensorflow?</vt:lpstr>
      <vt:lpstr>PowerPoint Presentation</vt:lpstr>
      <vt:lpstr>PowerPoint Presentation</vt:lpstr>
      <vt:lpstr>PowerPoint Presentation</vt:lpstr>
      <vt:lpstr>Numpy arrays vs Tensors</vt:lpstr>
      <vt:lpstr>Cont…</vt:lpstr>
      <vt:lpstr>PowerPoint Presentation</vt:lpstr>
      <vt:lpstr>PowerPoint Presentation</vt:lpstr>
      <vt:lpstr>Key Points..</vt:lpstr>
      <vt:lpstr>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Usual Workflow..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Codegnan IT Solutions</dc:creator>
  <cp:lastModifiedBy>Codegnan IT Solutions</cp:lastModifiedBy>
  <cp:revision>13</cp:revision>
  <dcterms:created xsi:type="dcterms:W3CDTF">2022-03-18T08:04:53Z</dcterms:created>
  <dcterms:modified xsi:type="dcterms:W3CDTF">2023-01-09T19:32:46Z</dcterms:modified>
</cp:coreProperties>
</file>